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61" r:id="rId10"/>
    <p:sldId id="262" r:id="rId11"/>
    <p:sldId id="272" r:id="rId12"/>
    <p:sldId id="273" r:id="rId13"/>
    <p:sldId id="263" r:id="rId14"/>
    <p:sldId id="264" r:id="rId15"/>
    <p:sldId id="274" r:id="rId16"/>
    <p:sldId id="275" r:id="rId17"/>
    <p:sldId id="276" r:id="rId18"/>
    <p:sldId id="265" r:id="rId19"/>
    <p:sldId id="277" r:id="rId20"/>
    <p:sldId id="280" r:id="rId21"/>
    <p:sldId id="281" r:id="rId22"/>
    <p:sldId id="282" r:id="rId23"/>
    <p:sldId id="283" r:id="rId24"/>
    <p:sldId id="284" r:id="rId25"/>
    <p:sldId id="266" r:id="rId26"/>
    <p:sldId id="278" r:id="rId27"/>
    <p:sldId id="289" r:id="rId28"/>
    <p:sldId id="285" r:id="rId29"/>
    <p:sldId id="267" r:id="rId30"/>
    <p:sldId id="268" r:id="rId31"/>
    <p:sldId id="287" r:id="rId32"/>
    <p:sldId id="286" r:id="rId33"/>
    <p:sldId id="288" r:id="rId34"/>
    <p:sldId id="291" r:id="rId35"/>
    <p:sldId id="292" r:id="rId36"/>
    <p:sldId id="290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9" roundtripDataSignature="AMtx7mi37/hyWHgORjI4n1jH32wpXZF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108" y="-1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61267-50D5-469C-8B0C-C4D5B6EA3F4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18C6A56-CDA3-47A7-8BE0-A52BBCF7DC2A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목 차</a:t>
          </a:r>
        </a:p>
      </dgm:t>
    </dgm:pt>
    <dgm:pt modelId="{B44418E7-71E4-4F20-AC4C-84A24C18CA45}" type="parTrans" cxnId="{112B07E2-F532-47CD-828D-C07DC577B0CE}">
      <dgm:prSet/>
      <dgm:spPr/>
      <dgm:t>
        <a:bodyPr/>
        <a:lstStyle/>
        <a:p>
          <a:pPr latinLnBrk="1"/>
          <a:endParaRPr lang="ko-KR" altLang="en-US"/>
        </a:p>
      </dgm:t>
    </dgm:pt>
    <dgm:pt modelId="{EA2EFFFD-FCFE-4018-BE44-059ED1F7153B}" type="sibTrans" cxnId="{112B07E2-F532-47CD-828D-C07DC577B0CE}">
      <dgm:prSet/>
      <dgm:spPr/>
      <dgm:t>
        <a:bodyPr/>
        <a:lstStyle/>
        <a:p>
          <a:pPr latinLnBrk="1"/>
          <a:endParaRPr lang="ko-KR" altLang="en-US"/>
        </a:p>
      </dgm:t>
    </dgm:pt>
    <dgm:pt modelId="{51142AD4-0CCC-4B39-A7E1-9E481C64C1A7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게임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 발전</a:t>
          </a:r>
        </a:p>
      </dgm:t>
    </dgm:pt>
    <dgm:pt modelId="{EC6411C6-0D5D-4BB0-8458-A935FA7DF1F2}" type="parTrans" cxnId="{28256361-8D9E-4285-89D4-B237AB9F405D}">
      <dgm:prSet/>
      <dgm:spPr/>
      <dgm:t>
        <a:bodyPr/>
        <a:lstStyle/>
        <a:p>
          <a:pPr latinLnBrk="1"/>
          <a:endParaRPr lang="ko-KR" altLang="en-US"/>
        </a:p>
      </dgm:t>
    </dgm:pt>
    <dgm:pt modelId="{D8813ADB-E2BF-40C5-A4E5-68F9E6DD6412}" type="sibTrans" cxnId="{28256361-8D9E-4285-89D4-B237AB9F405D}">
      <dgm:prSet/>
      <dgm:spPr/>
      <dgm:t>
        <a:bodyPr/>
        <a:lstStyle/>
        <a:p>
          <a:pPr latinLnBrk="1"/>
          <a:endParaRPr lang="ko-KR" altLang="en-US"/>
        </a:p>
      </dgm:t>
    </dgm:pt>
    <dgm:pt modelId="{0B7D2AAA-11EC-4A0A-A892-DAE2030F4D2D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게임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문화</a:t>
          </a:r>
        </a:p>
      </dgm:t>
    </dgm:pt>
    <dgm:pt modelId="{FCA5ED90-D1E3-4B72-966B-030F36EB8952}" type="parTrans" cxnId="{B973D0C9-860A-4769-8D51-54D3A79794A7}">
      <dgm:prSet/>
      <dgm:spPr/>
      <dgm:t>
        <a:bodyPr/>
        <a:lstStyle/>
        <a:p>
          <a:pPr latinLnBrk="1"/>
          <a:endParaRPr lang="ko-KR" altLang="en-US"/>
        </a:p>
      </dgm:t>
    </dgm:pt>
    <dgm:pt modelId="{0511E389-ECAA-4324-9DF0-5C51BA537EB1}" type="sibTrans" cxnId="{B973D0C9-860A-4769-8D51-54D3A79794A7}">
      <dgm:prSet/>
      <dgm:spPr/>
      <dgm:t>
        <a:bodyPr/>
        <a:lstStyle/>
        <a:p>
          <a:pPr latinLnBrk="1"/>
          <a:endParaRPr lang="ko-KR" altLang="en-US"/>
        </a:p>
      </dgm:t>
    </dgm:pt>
    <dgm:pt modelId="{F33B069A-1B50-4D52-B7BE-2353648E6EBB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게임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경제</a:t>
          </a:r>
        </a:p>
      </dgm:t>
    </dgm:pt>
    <dgm:pt modelId="{7040989D-A231-43F9-820E-1313170992C6}" type="parTrans" cxnId="{FB19DB6A-D370-4F21-AE1B-533AFC7F7355}">
      <dgm:prSet/>
      <dgm:spPr/>
      <dgm:t>
        <a:bodyPr/>
        <a:lstStyle/>
        <a:p>
          <a:pPr latinLnBrk="1"/>
          <a:endParaRPr lang="ko-KR" altLang="en-US"/>
        </a:p>
      </dgm:t>
    </dgm:pt>
    <dgm:pt modelId="{FACEDE19-4DCA-4599-A922-37CBCB6FEBB6}" type="sibTrans" cxnId="{FB19DB6A-D370-4F21-AE1B-533AFC7F7355}">
      <dgm:prSet/>
      <dgm:spPr/>
      <dgm:t>
        <a:bodyPr/>
        <a:lstStyle/>
        <a:p>
          <a:pPr latinLnBrk="1"/>
          <a:endParaRPr lang="ko-KR" altLang="en-US"/>
        </a:p>
      </dgm:t>
    </dgm:pt>
    <dgm:pt modelId="{4CCA4754-12BA-4F41-9F05-B90145CED8F0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사회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인식</a:t>
          </a:r>
        </a:p>
      </dgm:t>
    </dgm:pt>
    <dgm:pt modelId="{C51C9582-FB78-4587-80DD-B0E282F5FAA1}" type="parTrans" cxnId="{5F13556D-DE63-4EEC-AFF2-8A1C453E00C0}">
      <dgm:prSet/>
      <dgm:spPr/>
      <dgm:t>
        <a:bodyPr/>
        <a:lstStyle/>
        <a:p>
          <a:pPr latinLnBrk="1"/>
          <a:endParaRPr lang="ko-KR" altLang="en-US"/>
        </a:p>
      </dgm:t>
    </dgm:pt>
    <dgm:pt modelId="{C8B4D275-C24D-4F03-8144-1F465EB62BA3}" type="sibTrans" cxnId="{5F13556D-DE63-4EEC-AFF2-8A1C453E00C0}">
      <dgm:prSet/>
      <dgm:spPr/>
      <dgm:t>
        <a:bodyPr/>
        <a:lstStyle/>
        <a:p>
          <a:pPr latinLnBrk="1"/>
          <a:endParaRPr lang="ko-KR" altLang="en-US"/>
        </a:p>
      </dgm:t>
    </dgm:pt>
    <dgm:pt modelId="{B70D6193-6033-4917-AEF7-D3A0B9AA1E15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개선</a:t>
          </a:r>
          <a:r>
            <a:rPr lang="en-US" altLang="ko-KR" dirty="0">
              <a:solidFill>
                <a:schemeClr val="tx1"/>
              </a:solidFill>
            </a:rPr>
            <a:t/>
          </a:r>
          <a:br>
            <a:rPr lang="en-US" altLang="ko-KR" dirty="0">
              <a:solidFill>
                <a:schemeClr val="tx1"/>
              </a:solidFill>
            </a:rPr>
          </a:br>
          <a:r>
            <a:rPr lang="ko-KR" altLang="en-US" dirty="0">
              <a:solidFill>
                <a:schemeClr val="tx1"/>
              </a:solidFill>
            </a:rPr>
            <a:t>노력</a:t>
          </a:r>
        </a:p>
      </dgm:t>
    </dgm:pt>
    <dgm:pt modelId="{ED691FBA-222C-42F7-901A-3675CE5CB6FD}" type="parTrans" cxnId="{1CE4B756-ED01-44FB-ADFD-D91022846062}">
      <dgm:prSet/>
      <dgm:spPr/>
      <dgm:t>
        <a:bodyPr/>
        <a:lstStyle/>
        <a:p>
          <a:pPr latinLnBrk="1"/>
          <a:endParaRPr lang="ko-KR" altLang="en-US"/>
        </a:p>
      </dgm:t>
    </dgm:pt>
    <dgm:pt modelId="{C12E9583-D678-4088-8A08-A334FF27D411}" type="sibTrans" cxnId="{1CE4B756-ED01-44FB-ADFD-D91022846062}">
      <dgm:prSet/>
      <dgm:spPr/>
      <dgm:t>
        <a:bodyPr/>
        <a:lstStyle/>
        <a:p>
          <a:pPr latinLnBrk="1"/>
          <a:endParaRPr lang="ko-KR" altLang="en-US"/>
        </a:p>
      </dgm:t>
    </dgm:pt>
    <dgm:pt modelId="{608362BB-0A8B-4507-8EF8-6CB9EE90E3E4}" type="pres">
      <dgm:prSet presAssocID="{1BB61267-50D5-469C-8B0C-C4D5B6EA3F4A}" presName="CompostProcess" presStyleCnt="0">
        <dgm:presLayoutVars>
          <dgm:dir/>
          <dgm:resizeHandles val="exact"/>
        </dgm:presLayoutVars>
      </dgm:prSet>
      <dgm:spPr/>
    </dgm:pt>
    <dgm:pt modelId="{639A0057-343A-4C66-BC0B-9A409F47D5A2}" type="pres">
      <dgm:prSet presAssocID="{1BB61267-50D5-469C-8B0C-C4D5B6EA3F4A}" presName="arrow" presStyleLbl="bgShp" presStyleIdx="0" presStyleCnt="1"/>
      <dgm:spPr>
        <a:noFill/>
      </dgm:spPr>
    </dgm:pt>
    <dgm:pt modelId="{24715040-A1DF-47FF-A7A4-CD5FC71CA9CD}" type="pres">
      <dgm:prSet presAssocID="{1BB61267-50D5-469C-8B0C-C4D5B6EA3F4A}" presName="linearProcess" presStyleCnt="0"/>
      <dgm:spPr/>
    </dgm:pt>
    <dgm:pt modelId="{AC9D55B0-1A0D-4011-B0BD-62F1918AD7F7}" type="pres">
      <dgm:prSet presAssocID="{E18C6A56-CDA3-47A7-8BE0-A52BBCF7DC2A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A4BB8E-1BFE-45AD-B335-782790F905D9}" type="pres">
      <dgm:prSet presAssocID="{EA2EFFFD-FCFE-4018-BE44-059ED1F7153B}" presName="sibTrans" presStyleCnt="0"/>
      <dgm:spPr/>
    </dgm:pt>
    <dgm:pt modelId="{39D43840-CAC3-48B6-875B-DE1A162095CF}" type="pres">
      <dgm:prSet presAssocID="{51142AD4-0CCC-4B39-A7E1-9E481C64C1A7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73E273-BC56-4DA7-8D87-6C4F499637FC}" type="pres">
      <dgm:prSet presAssocID="{D8813ADB-E2BF-40C5-A4E5-68F9E6DD6412}" presName="sibTrans" presStyleCnt="0"/>
      <dgm:spPr/>
    </dgm:pt>
    <dgm:pt modelId="{31F8DE71-49F3-4687-B7C7-577312D9CA01}" type="pres">
      <dgm:prSet presAssocID="{0B7D2AAA-11EC-4A0A-A892-DAE2030F4D2D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7660FC-F789-46A6-B2DD-4A912DD85EA2}" type="pres">
      <dgm:prSet presAssocID="{0511E389-ECAA-4324-9DF0-5C51BA537EB1}" presName="sibTrans" presStyleCnt="0"/>
      <dgm:spPr/>
    </dgm:pt>
    <dgm:pt modelId="{383D2FCD-3BA0-43FD-991C-BAAEC2C91247}" type="pres">
      <dgm:prSet presAssocID="{F33B069A-1B50-4D52-B7BE-2353648E6EBB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D11545-B9DB-453E-B65E-1DD3F6C8E0C1}" type="pres">
      <dgm:prSet presAssocID="{FACEDE19-4DCA-4599-A922-37CBCB6FEBB6}" presName="sibTrans" presStyleCnt="0"/>
      <dgm:spPr/>
    </dgm:pt>
    <dgm:pt modelId="{60D3F348-C099-494F-AB01-A1B9A8FEDEB6}" type="pres">
      <dgm:prSet presAssocID="{4CCA4754-12BA-4F41-9F05-B90145CED8F0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436B8A-3292-480A-B6AB-074B55AAE231}" type="pres">
      <dgm:prSet presAssocID="{C8B4D275-C24D-4F03-8144-1F465EB62BA3}" presName="sibTrans" presStyleCnt="0"/>
      <dgm:spPr/>
    </dgm:pt>
    <dgm:pt modelId="{0A798C78-B478-440A-B6D2-C82B08F57D91}" type="pres">
      <dgm:prSet presAssocID="{B70D6193-6033-4917-AEF7-D3A0B9AA1E15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973D0C9-860A-4769-8D51-54D3A79794A7}" srcId="{1BB61267-50D5-469C-8B0C-C4D5B6EA3F4A}" destId="{0B7D2AAA-11EC-4A0A-A892-DAE2030F4D2D}" srcOrd="2" destOrd="0" parTransId="{FCA5ED90-D1E3-4B72-966B-030F36EB8952}" sibTransId="{0511E389-ECAA-4324-9DF0-5C51BA537EB1}"/>
    <dgm:cxn modelId="{E0E49476-181B-42DC-82EB-DEE30EC66A66}" type="presOf" srcId="{F33B069A-1B50-4D52-B7BE-2353648E6EBB}" destId="{383D2FCD-3BA0-43FD-991C-BAAEC2C91247}" srcOrd="0" destOrd="0" presId="urn:microsoft.com/office/officeart/2005/8/layout/hProcess9"/>
    <dgm:cxn modelId="{30E2BA00-F729-49A0-8D27-30383D2F5C12}" type="presOf" srcId="{51142AD4-0CCC-4B39-A7E1-9E481C64C1A7}" destId="{39D43840-CAC3-48B6-875B-DE1A162095CF}" srcOrd="0" destOrd="0" presId="urn:microsoft.com/office/officeart/2005/8/layout/hProcess9"/>
    <dgm:cxn modelId="{1CE4B756-ED01-44FB-ADFD-D91022846062}" srcId="{1BB61267-50D5-469C-8B0C-C4D5B6EA3F4A}" destId="{B70D6193-6033-4917-AEF7-D3A0B9AA1E15}" srcOrd="5" destOrd="0" parTransId="{ED691FBA-222C-42F7-901A-3675CE5CB6FD}" sibTransId="{C12E9583-D678-4088-8A08-A334FF27D411}"/>
    <dgm:cxn modelId="{DD0ED50C-C322-45D5-8A1C-47F0EB852D25}" type="presOf" srcId="{B70D6193-6033-4917-AEF7-D3A0B9AA1E15}" destId="{0A798C78-B478-440A-B6D2-C82B08F57D91}" srcOrd="0" destOrd="0" presId="urn:microsoft.com/office/officeart/2005/8/layout/hProcess9"/>
    <dgm:cxn modelId="{083ABF46-ABB9-4308-A059-4042714864D7}" type="presOf" srcId="{E18C6A56-CDA3-47A7-8BE0-A52BBCF7DC2A}" destId="{AC9D55B0-1A0D-4011-B0BD-62F1918AD7F7}" srcOrd="0" destOrd="0" presId="urn:microsoft.com/office/officeart/2005/8/layout/hProcess9"/>
    <dgm:cxn modelId="{B1A95F0C-4DDC-41BC-83F9-50152EE31918}" type="presOf" srcId="{0B7D2AAA-11EC-4A0A-A892-DAE2030F4D2D}" destId="{31F8DE71-49F3-4687-B7C7-577312D9CA01}" srcOrd="0" destOrd="0" presId="urn:microsoft.com/office/officeart/2005/8/layout/hProcess9"/>
    <dgm:cxn modelId="{28256361-8D9E-4285-89D4-B237AB9F405D}" srcId="{1BB61267-50D5-469C-8B0C-C4D5B6EA3F4A}" destId="{51142AD4-0CCC-4B39-A7E1-9E481C64C1A7}" srcOrd="1" destOrd="0" parTransId="{EC6411C6-0D5D-4BB0-8458-A935FA7DF1F2}" sibTransId="{D8813ADB-E2BF-40C5-A4E5-68F9E6DD6412}"/>
    <dgm:cxn modelId="{5F13556D-DE63-4EEC-AFF2-8A1C453E00C0}" srcId="{1BB61267-50D5-469C-8B0C-C4D5B6EA3F4A}" destId="{4CCA4754-12BA-4F41-9F05-B90145CED8F0}" srcOrd="4" destOrd="0" parTransId="{C51C9582-FB78-4587-80DD-B0E282F5FAA1}" sibTransId="{C8B4D275-C24D-4F03-8144-1F465EB62BA3}"/>
    <dgm:cxn modelId="{112B07E2-F532-47CD-828D-C07DC577B0CE}" srcId="{1BB61267-50D5-469C-8B0C-C4D5B6EA3F4A}" destId="{E18C6A56-CDA3-47A7-8BE0-A52BBCF7DC2A}" srcOrd="0" destOrd="0" parTransId="{B44418E7-71E4-4F20-AC4C-84A24C18CA45}" sibTransId="{EA2EFFFD-FCFE-4018-BE44-059ED1F7153B}"/>
    <dgm:cxn modelId="{B889AA33-828A-465D-A540-30384A074909}" type="presOf" srcId="{1BB61267-50D5-469C-8B0C-C4D5B6EA3F4A}" destId="{608362BB-0A8B-4507-8EF8-6CB9EE90E3E4}" srcOrd="0" destOrd="0" presId="urn:microsoft.com/office/officeart/2005/8/layout/hProcess9"/>
    <dgm:cxn modelId="{17921E26-723C-41BA-838C-F9C5F4124753}" type="presOf" srcId="{4CCA4754-12BA-4F41-9F05-B90145CED8F0}" destId="{60D3F348-C099-494F-AB01-A1B9A8FEDEB6}" srcOrd="0" destOrd="0" presId="urn:microsoft.com/office/officeart/2005/8/layout/hProcess9"/>
    <dgm:cxn modelId="{FB19DB6A-D370-4F21-AE1B-533AFC7F7355}" srcId="{1BB61267-50D5-469C-8B0C-C4D5B6EA3F4A}" destId="{F33B069A-1B50-4D52-B7BE-2353648E6EBB}" srcOrd="3" destOrd="0" parTransId="{7040989D-A231-43F9-820E-1313170992C6}" sibTransId="{FACEDE19-4DCA-4599-A922-37CBCB6FEBB6}"/>
    <dgm:cxn modelId="{8A59085F-C1B3-420C-ACAE-3971DB02726E}" type="presParOf" srcId="{608362BB-0A8B-4507-8EF8-6CB9EE90E3E4}" destId="{639A0057-343A-4C66-BC0B-9A409F47D5A2}" srcOrd="0" destOrd="0" presId="urn:microsoft.com/office/officeart/2005/8/layout/hProcess9"/>
    <dgm:cxn modelId="{5428D280-7480-4545-B7FD-BAD34C1FA5FB}" type="presParOf" srcId="{608362BB-0A8B-4507-8EF8-6CB9EE90E3E4}" destId="{24715040-A1DF-47FF-A7A4-CD5FC71CA9CD}" srcOrd="1" destOrd="0" presId="urn:microsoft.com/office/officeart/2005/8/layout/hProcess9"/>
    <dgm:cxn modelId="{D3226D96-4784-4D8A-AF8B-11C3459E3EF1}" type="presParOf" srcId="{24715040-A1DF-47FF-A7A4-CD5FC71CA9CD}" destId="{AC9D55B0-1A0D-4011-B0BD-62F1918AD7F7}" srcOrd="0" destOrd="0" presId="urn:microsoft.com/office/officeart/2005/8/layout/hProcess9"/>
    <dgm:cxn modelId="{CD472567-C641-44C0-8CA9-26CAFCA1EFAA}" type="presParOf" srcId="{24715040-A1DF-47FF-A7A4-CD5FC71CA9CD}" destId="{50A4BB8E-1BFE-45AD-B335-782790F905D9}" srcOrd="1" destOrd="0" presId="urn:microsoft.com/office/officeart/2005/8/layout/hProcess9"/>
    <dgm:cxn modelId="{571937FE-09F5-4275-B2F7-799B019BF0F9}" type="presParOf" srcId="{24715040-A1DF-47FF-A7A4-CD5FC71CA9CD}" destId="{39D43840-CAC3-48B6-875B-DE1A162095CF}" srcOrd="2" destOrd="0" presId="urn:microsoft.com/office/officeart/2005/8/layout/hProcess9"/>
    <dgm:cxn modelId="{5A05BD48-9C5C-4D5A-ACA1-F9006AFBABFE}" type="presParOf" srcId="{24715040-A1DF-47FF-A7A4-CD5FC71CA9CD}" destId="{F573E273-BC56-4DA7-8D87-6C4F499637FC}" srcOrd="3" destOrd="0" presId="urn:microsoft.com/office/officeart/2005/8/layout/hProcess9"/>
    <dgm:cxn modelId="{156E0735-BCCD-4C73-86C6-3E13BE241B73}" type="presParOf" srcId="{24715040-A1DF-47FF-A7A4-CD5FC71CA9CD}" destId="{31F8DE71-49F3-4687-B7C7-577312D9CA01}" srcOrd="4" destOrd="0" presId="urn:microsoft.com/office/officeart/2005/8/layout/hProcess9"/>
    <dgm:cxn modelId="{D6FC3EE4-6CC9-4BA2-BA94-BBA8900C5DC6}" type="presParOf" srcId="{24715040-A1DF-47FF-A7A4-CD5FC71CA9CD}" destId="{2B7660FC-F789-46A6-B2DD-4A912DD85EA2}" srcOrd="5" destOrd="0" presId="urn:microsoft.com/office/officeart/2005/8/layout/hProcess9"/>
    <dgm:cxn modelId="{1A26ED1F-9D8E-4D3D-B19B-2A99089B48BC}" type="presParOf" srcId="{24715040-A1DF-47FF-A7A4-CD5FC71CA9CD}" destId="{383D2FCD-3BA0-43FD-991C-BAAEC2C91247}" srcOrd="6" destOrd="0" presId="urn:microsoft.com/office/officeart/2005/8/layout/hProcess9"/>
    <dgm:cxn modelId="{A6B79F61-D0E9-41C9-8F00-F456B4BF0890}" type="presParOf" srcId="{24715040-A1DF-47FF-A7A4-CD5FC71CA9CD}" destId="{CCD11545-B9DB-453E-B65E-1DD3F6C8E0C1}" srcOrd="7" destOrd="0" presId="urn:microsoft.com/office/officeart/2005/8/layout/hProcess9"/>
    <dgm:cxn modelId="{C2910BB0-6C36-403E-BED7-06534C1303CC}" type="presParOf" srcId="{24715040-A1DF-47FF-A7A4-CD5FC71CA9CD}" destId="{60D3F348-C099-494F-AB01-A1B9A8FEDEB6}" srcOrd="8" destOrd="0" presId="urn:microsoft.com/office/officeart/2005/8/layout/hProcess9"/>
    <dgm:cxn modelId="{9AEF91E6-79A2-4C36-A078-47D3F1405AAB}" type="presParOf" srcId="{24715040-A1DF-47FF-A7A4-CD5FC71CA9CD}" destId="{B8436B8A-3292-480A-B6AB-074B55AAE231}" srcOrd="9" destOrd="0" presId="urn:microsoft.com/office/officeart/2005/8/layout/hProcess9"/>
    <dgm:cxn modelId="{288EEF47-CD17-4AD7-A861-E32A5AF9FC59}" type="presParOf" srcId="{24715040-A1DF-47FF-A7A4-CD5FC71CA9CD}" destId="{0A798C78-B478-440A-B6D2-C82B08F57D9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A0057-343A-4C66-BC0B-9A409F47D5A2}">
      <dsp:nvSpPr>
        <dsp:cNvPr id="0" name=""/>
        <dsp:cNvSpPr/>
      </dsp:nvSpPr>
      <dsp:spPr>
        <a:xfrm>
          <a:off x="620077" y="0"/>
          <a:ext cx="7027545" cy="3717925"/>
        </a:xfrm>
        <a:prstGeom prst="right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D55B0-1A0D-4011-B0BD-62F1918AD7F7}">
      <dsp:nvSpPr>
        <dsp:cNvPr id="0" name=""/>
        <dsp:cNvSpPr/>
      </dsp:nvSpPr>
      <dsp:spPr>
        <a:xfrm>
          <a:off x="4011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목 차</a:t>
          </a:r>
        </a:p>
      </dsp:txBody>
      <dsp:txXfrm>
        <a:off x="63510" y="1174876"/>
        <a:ext cx="1099836" cy="1368172"/>
      </dsp:txXfrm>
    </dsp:sp>
    <dsp:sp modelId="{39D43840-CAC3-48B6-875B-DE1A162095CF}">
      <dsp:nvSpPr>
        <dsp:cNvPr id="0" name=""/>
        <dsp:cNvSpPr/>
      </dsp:nvSpPr>
      <dsp:spPr>
        <a:xfrm>
          <a:off x="1412180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게임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 발전</a:t>
          </a:r>
        </a:p>
      </dsp:txBody>
      <dsp:txXfrm>
        <a:off x="1471679" y="1174876"/>
        <a:ext cx="1099836" cy="1368172"/>
      </dsp:txXfrm>
    </dsp:sp>
    <dsp:sp modelId="{31F8DE71-49F3-4687-B7C7-577312D9CA01}">
      <dsp:nvSpPr>
        <dsp:cNvPr id="0" name=""/>
        <dsp:cNvSpPr/>
      </dsp:nvSpPr>
      <dsp:spPr>
        <a:xfrm>
          <a:off x="2820348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게임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문화</a:t>
          </a:r>
        </a:p>
      </dsp:txBody>
      <dsp:txXfrm>
        <a:off x="2879847" y="1174876"/>
        <a:ext cx="1099836" cy="1368172"/>
      </dsp:txXfrm>
    </dsp:sp>
    <dsp:sp modelId="{383D2FCD-3BA0-43FD-991C-BAAEC2C91247}">
      <dsp:nvSpPr>
        <dsp:cNvPr id="0" name=""/>
        <dsp:cNvSpPr/>
      </dsp:nvSpPr>
      <dsp:spPr>
        <a:xfrm>
          <a:off x="4228516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게임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경제</a:t>
          </a:r>
        </a:p>
      </dsp:txBody>
      <dsp:txXfrm>
        <a:off x="4288015" y="1174876"/>
        <a:ext cx="1099836" cy="1368172"/>
      </dsp:txXfrm>
    </dsp:sp>
    <dsp:sp modelId="{60D3F348-C099-494F-AB01-A1B9A8FEDEB6}">
      <dsp:nvSpPr>
        <dsp:cNvPr id="0" name=""/>
        <dsp:cNvSpPr/>
      </dsp:nvSpPr>
      <dsp:spPr>
        <a:xfrm>
          <a:off x="5636685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사회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인식</a:t>
          </a:r>
        </a:p>
      </dsp:txBody>
      <dsp:txXfrm>
        <a:off x="5696184" y="1174876"/>
        <a:ext cx="1099836" cy="1368172"/>
      </dsp:txXfrm>
    </dsp:sp>
    <dsp:sp modelId="{0A798C78-B478-440A-B6D2-C82B08F57D91}">
      <dsp:nvSpPr>
        <dsp:cNvPr id="0" name=""/>
        <dsp:cNvSpPr/>
      </dsp:nvSpPr>
      <dsp:spPr>
        <a:xfrm>
          <a:off x="7044853" y="1115377"/>
          <a:ext cx="1218834" cy="1487170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>
              <a:solidFill>
                <a:schemeClr val="tx1"/>
              </a:solidFill>
            </a:rPr>
            <a:t>개선</a:t>
          </a:r>
          <a:r>
            <a:rPr lang="en-US" altLang="ko-KR" sz="2800" kern="1200" dirty="0">
              <a:solidFill>
                <a:schemeClr val="tx1"/>
              </a:solidFill>
            </a:rPr>
            <a:t/>
          </a:r>
          <a:br>
            <a:rPr lang="en-US" altLang="ko-KR" sz="2800" kern="1200" dirty="0">
              <a:solidFill>
                <a:schemeClr val="tx1"/>
              </a:solidFill>
            </a:rPr>
          </a:br>
          <a:r>
            <a:rPr lang="ko-KR" altLang="en-US" sz="2800" kern="1200" dirty="0">
              <a:solidFill>
                <a:schemeClr val="tx1"/>
              </a:solidFill>
            </a:rPr>
            <a:t>노력</a:t>
          </a:r>
        </a:p>
      </dsp:txBody>
      <dsp:txXfrm>
        <a:off x="7104352" y="1174876"/>
        <a:ext cx="1099836" cy="1368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2392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380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99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774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9144000" cy="5141028"/>
          </a:xfrm>
          <a:prstGeom prst="rect">
            <a:avLst/>
          </a:prstGeom>
          <a:solidFill>
            <a:srgbClr val="26262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2;p15"/>
          <p:cNvSpPr/>
          <p:nvPr/>
        </p:nvSpPr>
        <p:spPr>
          <a:xfrm>
            <a:off x="-2363" y="-15134"/>
            <a:ext cx="9144000" cy="514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33;p15"/>
          <p:cNvSpPr/>
          <p:nvPr/>
        </p:nvSpPr>
        <p:spPr>
          <a:xfrm>
            <a:off x="3995936" y="4289506"/>
            <a:ext cx="1152128" cy="853994"/>
          </a:xfrm>
          <a:prstGeom prst="triangle">
            <a:avLst>
              <a:gd name="adj" fmla="val 49146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5"/>
          <p:cNvSpPr/>
          <p:nvPr/>
        </p:nvSpPr>
        <p:spPr>
          <a:xfrm>
            <a:off x="1" y="4587974"/>
            <a:ext cx="467544" cy="555526"/>
          </a:xfrm>
          <a:prstGeom prst="triangle">
            <a:avLst>
              <a:gd name="adj" fmla="val 502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15"/>
          <p:cNvSpPr/>
          <p:nvPr/>
        </p:nvSpPr>
        <p:spPr>
          <a:xfrm>
            <a:off x="8676456" y="4587974"/>
            <a:ext cx="467544" cy="555526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15"/>
          <p:cNvSpPr/>
          <p:nvPr/>
        </p:nvSpPr>
        <p:spPr>
          <a:xfrm rot="10800000" flipH="1">
            <a:off x="3030254" y="-3286"/>
            <a:ext cx="3082920" cy="186726"/>
          </a:xfrm>
          <a:prstGeom prst="triangle">
            <a:avLst>
              <a:gd name="adj" fmla="val 50637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15"/>
          <p:cNvSpPr/>
          <p:nvPr/>
        </p:nvSpPr>
        <p:spPr>
          <a:xfrm>
            <a:off x="1691760" y="1000610"/>
            <a:ext cx="1440000" cy="1440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15"/>
          <p:cNvSpPr/>
          <p:nvPr/>
        </p:nvSpPr>
        <p:spPr>
          <a:xfrm>
            <a:off x="6674592" y="1000610"/>
            <a:ext cx="540000" cy="54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15"/>
          <p:cNvSpPr/>
          <p:nvPr/>
        </p:nvSpPr>
        <p:spPr>
          <a:xfrm>
            <a:off x="6674592" y="2091404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15"/>
          <p:cNvSpPr/>
          <p:nvPr/>
        </p:nvSpPr>
        <p:spPr>
          <a:xfrm>
            <a:off x="7214592" y="1556328"/>
            <a:ext cx="540000" cy="5400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15"/>
          <p:cNvSpPr/>
          <p:nvPr/>
        </p:nvSpPr>
        <p:spPr>
          <a:xfrm>
            <a:off x="6134592" y="1571535"/>
            <a:ext cx="540000" cy="540000"/>
          </a:xfrm>
          <a:prstGeom prst="ellipse">
            <a:avLst/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15"/>
          <p:cNvSpPr/>
          <p:nvPr/>
        </p:nvSpPr>
        <p:spPr>
          <a:xfrm>
            <a:off x="4211960" y="2258218"/>
            <a:ext cx="720080" cy="179960"/>
          </a:xfrm>
          <a:prstGeom prst="roundRect">
            <a:avLst>
              <a:gd name="adj" fmla="val 50000"/>
            </a:avLst>
          </a:prstGeom>
          <a:solidFill>
            <a:srgbClr val="3F3F3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15"/>
          <p:cNvSpPr/>
          <p:nvPr/>
        </p:nvSpPr>
        <p:spPr>
          <a:xfrm>
            <a:off x="4211960" y="2590578"/>
            <a:ext cx="720080" cy="179960"/>
          </a:xfrm>
          <a:prstGeom prst="roundRect">
            <a:avLst>
              <a:gd name="adj" fmla="val 50000"/>
            </a:avLst>
          </a:prstGeom>
          <a:solidFill>
            <a:srgbClr val="3F3F3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15"/>
          <p:cNvSpPr/>
          <p:nvPr/>
        </p:nvSpPr>
        <p:spPr>
          <a:xfrm>
            <a:off x="1913092" y="1249474"/>
            <a:ext cx="997336" cy="942271"/>
          </a:xfrm>
          <a:prstGeom prst="ellipse">
            <a:avLst/>
          </a:prstGeom>
          <a:solidFill>
            <a:srgbClr val="59595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15"/>
          <p:cNvSpPr/>
          <p:nvPr/>
        </p:nvSpPr>
        <p:spPr>
          <a:xfrm>
            <a:off x="2421672" y="3029506"/>
            <a:ext cx="1260000" cy="1260000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46;p15"/>
          <p:cNvSpPr/>
          <p:nvPr/>
        </p:nvSpPr>
        <p:spPr>
          <a:xfrm>
            <a:off x="2594472" y="3184765"/>
            <a:ext cx="914400" cy="914400"/>
          </a:xfrm>
          <a:prstGeom prst="plus">
            <a:avLst>
              <a:gd name="adj" fmla="val 32527"/>
            </a:avLst>
          </a:prstGeom>
          <a:solidFill>
            <a:srgbClr val="59595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5817984" y="3202306"/>
            <a:ext cx="914400" cy="9144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8;p15"/>
          <p:cNvSpPr/>
          <p:nvPr/>
        </p:nvSpPr>
        <p:spPr>
          <a:xfrm>
            <a:off x="5951184" y="3335506"/>
            <a:ext cx="648000" cy="648000"/>
          </a:xfrm>
          <a:prstGeom prst="ellipse">
            <a:avLst/>
          </a:prstGeom>
          <a:solidFill>
            <a:srgbClr val="59595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>
  <p:cSld name="캡션 있는 그림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/>
          <p:nvPr/>
        </p:nvSpPr>
        <p:spPr>
          <a:xfrm>
            <a:off x="6674592" y="1000610"/>
            <a:ext cx="540000" cy="54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1800" b="0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>
  <p:cSld name="제목 및 세로 텍스트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/>
          <p:nvPr/>
        </p:nvSpPr>
        <p:spPr>
          <a:xfrm>
            <a:off x="240160" y="411510"/>
            <a:ext cx="648000" cy="6840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25"/>
          <p:cNvSpPr/>
          <p:nvPr/>
        </p:nvSpPr>
        <p:spPr>
          <a:xfrm>
            <a:off x="6674592" y="1000610"/>
            <a:ext cx="540000" cy="54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1800" b="0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>
  <p:cSld name="세로 제목 및 텍스트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/>
          <p:nvPr/>
        </p:nvSpPr>
        <p:spPr>
          <a:xfrm>
            <a:off x="279743" y="434409"/>
            <a:ext cx="900000" cy="396044"/>
          </a:xfrm>
          <a:prstGeom prst="flowChartPunchedCard">
            <a:avLst/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RB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세로 제목 및 텍스트">
  <p:cSld name="1_세로 제목 및 텍스트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/>
          <p:nvPr/>
        </p:nvSpPr>
        <p:spPr>
          <a:xfrm>
            <a:off x="6674592" y="2091404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/>
          <p:nvPr/>
        </p:nvSpPr>
        <p:spPr>
          <a:xfrm>
            <a:off x="251520" y="411510"/>
            <a:ext cx="648072" cy="6840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9"/>
          <p:cNvSpPr/>
          <p:nvPr/>
        </p:nvSpPr>
        <p:spPr>
          <a:xfrm>
            <a:off x="6674592" y="2091404"/>
            <a:ext cx="540000" cy="54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1800" b="0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>
  <p:cSld name="비교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/>
          <p:nvPr/>
        </p:nvSpPr>
        <p:spPr>
          <a:xfrm>
            <a:off x="7214592" y="1556328"/>
            <a:ext cx="540000" cy="5400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1800" b="0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/>
          <p:nvPr/>
        </p:nvSpPr>
        <p:spPr>
          <a:xfrm>
            <a:off x="251520" y="411510"/>
            <a:ext cx="648000" cy="684000"/>
          </a:xfrm>
          <a:prstGeom prst="ellipse">
            <a:avLst/>
          </a:prstGeom>
          <a:solidFill>
            <a:srgbClr val="FF3B3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21"/>
          <p:cNvSpPr/>
          <p:nvPr/>
        </p:nvSpPr>
        <p:spPr>
          <a:xfrm>
            <a:off x="7214592" y="1556328"/>
            <a:ext cx="540000" cy="540000"/>
          </a:xfrm>
          <a:prstGeom prst="ellipse">
            <a:avLst/>
          </a:prstGeom>
          <a:solidFill>
            <a:srgbClr val="FF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1800" b="0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/>
          <p:nvPr/>
        </p:nvSpPr>
        <p:spPr>
          <a:xfrm>
            <a:off x="6134592" y="1571535"/>
            <a:ext cx="540000" cy="540000"/>
          </a:xfrm>
          <a:prstGeom prst="ellipse">
            <a:avLst/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1800" b="0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>
  <p:cSld name="캡션 있는 콘텐츠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/>
          <p:nvPr/>
        </p:nvSpPr>
        <p:spPr>
          <a:xfrm>
            <a:off x="251520" y="411510"/>
            <a:ext cx="648072" cy="684000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23"/>
          <p:cNvSpPr/>
          <p:nvPr/>
        </p:nvSpPr>
        <p:spPr>
          <a:xfrm>
            <a:off x="6134592" y="1571535"/>
            <a:ext cx="540000" cy="540000"/>
          </a:xfrm>
          <a:prstGeom prst="ellipse">
            <a:avLst/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1800" b="0" i="0" u="none" strike="noStrike" cap="none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/>
          <p:nvPr/>
        </p:nvSpPr>
        <p:spPr>
          <a:xfrm>
            <a:off x="0" y="0"/>
            <a:ext cx="9144000" cy="5141028"/>
          </a:xfrm>
          <a:prstGeom prst="rect">
            <a:avLst/>
          </a:prstGeom>
          <a:solidFill>
            <a:srgbClr val="59595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7;p14"/>
          <p:cNvSpPr/>
          <p:nvPr/>
        </p:nvSpPr>
        <p:spPr>
          <a:xfrm>
            <a:off x="7469" y="-15134"/>
            <a:ext cx="9144000" cy="514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14"/>
          <p:cNvSpPr/>
          <p:nvPr/>
        </p:nvSpPr>
        <p:spPr>
          <a:xfrm>
            <a:off x="3995936" y="4289506"/>
            <a:ext cx="1152128" cy="853994"/>
          </a:xfrm>
          <a:prstGeom prst="triangle">
            <a:avLst>
              <a:gd name="adj" fmla="val 49146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4"/>
          <p:cNvSpPr/>
          <p:nvPr/>
        </p:nvSpPr>
        <p:spPr>
          <a:xfrm>
            <a:off x="1" y="4587974"/>
            <a:ext cx="467544" cy="555526"/>
          </a:xfrm>
          <a:prstGeom prst="triangle">
            <a:avLst>
              <a:gd name="adj" fmla="val 502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14"/>
          <p:cNvSpPr/>
          <p:nvPr/>
        </p:nvSpPr>
        <p:spPr>
          <a:xfrm>
            <a:off x="8696120" y="4587974"/>
            <a:ext cx="467544" cy="555526"/>
          </a:xfrm>
          <a:prstGeom prst="triangle">
            <a:avLst>
              <a:gd name="adj" fmla="val 10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14"/>
          <p:cNvSpPr/>
          <p:nvPr/>
        </p:nvSpPr>
        <p:spPr>
          <a:xfrm rot="10800000" flipH="1">
            <a:off x="3030254" y="-3286"/>
            <a:ext cx="3082920" cy="186726"/>
          </a:xfrm>
          <a:prstGeom prst="triangle">
            <a:avLst>
              <a:gd name="adj" fmla="val 50637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14"/>
          <p:cNvSpPr/>
          <p:nvPr/>
        </p:nvSpPr>
        <p:spPr>
          <a:xfrm>
            <a:off x="1691760" y="1000610"/>
            <a:ext cx="1440000" cy="1440000"/>
          </a:xfrm>
          <a:prstGeom prst="ellipse">
            <a:avLst/>
          </a:prstGeom>
          <a:solidFill>
            <a:srgbClr val="24406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14"/>
          <p:cNvSpPr/>
          <p:nvPr/>
        </p:nvSpPr>
        <p:spPr>
          <a:xfrm>
            <a:off x="6674592" y="1000610"/>
            <a:ext cx="540000" cy="540000"/>
          </a:xfrm>
          <a:prstGeom prst="ellipse">
            <a:avLst/>
          </a:prstGeom>
          <a:solidFill>
            <a:srgbClr val="24406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4"/>
          <p:cNvSpPr/>
          <p:nvPr/>
        </p:nvSpPr>
        <p:spPr>
          <a:xfrm>
            <a:off x="6674592" y="2091404"/>
            <a:ext cx="540000" cy="540000"/>
          </a:xfrm>
          <a:prstGeom prst="ellipse">
            <a:avLst/>
          </a:prstGeom>
          <a:solidFill>
            <a:srgbClr val="24406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14"/>
          <p:cNvSpPr/>
          <p:nvPr/>
        </p:nvSpPr>
        <p:spPr>
          <a:xfrm>
            <a:off x="7214592" y="1556328"/>
            <a:ext cx="540000" cy="540000"/>
          </a:xfrm>
          <a:prstGeom prst="ellipse">
            <a:avLst/>
          </a:prstGeom>
          <a:solidFill>
            <a:srgbClr val="24406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14"/>
          <p:cNvSpPr/>
          <p:nvPr/>
        </p:nvSpPr>
        <p:spPr>
          <a:xfrm>
            <a:off x="6134592" y="1571535"/>
            <a:ext cx="540000" cy="540000"/>
          </a:xfrm>
          <a:prstGeom prst="ellipse">
            <a:avLst/>
          </a:prstGeom>
          <a:solidFill>
            <a:srgbClr val="24406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4"/>
          <p:cNvSpPr/>
          <p:nvPr/>
        </p:nvSpPr>
        <p:spPr>
          <a:xfrm>
            <a:off x="4211960" y="2258218"/>
            <a:ext cx="720080" cy="179960"/>
          </a:xfrm>
          <a:prstGeom prst="roundRect">
            <a:avLst>
              <a:gd name="adj" fmla="val 50000"/>
            </a:avLst>
          </a:prstGeom>
          <a:solidFill>
            <a:srgbClr val="244061">
              <a:alpha val="29803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14"/>
          <p:cNvSpPr/>
          <p:nvPr/>
        </p:nvSpPr>
        <p:spPr>
          <a:xfrm>
            <a:off x="4211960" y="2590578"/>
            <a:ext cx="720080" cy="179960"/>
          </a:xfrm>
          <a:prstGeom prst="roundRect">
            <a:avLst>
              <a:gd name="adj" fmla="val 50000"/>
            </a:avLst>
          </a:prstGeom>
          <a:solidFill>
            <a:srgbClr val="244061">
              <a:alpha val="29803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14"/>
          <p:cNvSpPr/>
          <p:nvPr/>
        </p:nvSpPr>
        <p:spPr>
          <a:xfrm>
            <a:off x="1913092" y="1249474"/>
            <a:ext cx="997336" cy="942271"/>
          </a:xfrm>
          <a:prstGeom prst="ellipse">
            <a:avLst/>
          </a:prstGeom>
          <a:solidFill>
            <a:schemeClr val="accent1">
              <a:lumMod val="20000"/>
              <a:lumOff val="80000"/>
              <a:alpha val="29803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14"/>
          <p:cNvSpPr/>
          <p:nvPr/>
        </p:nvSpPr>
        <p:spPr>
          <a:xfrm>
            <a:off x="2421672" y="3029506"/>
            <a:ext cx="1260000" cy="1260000"/>
          </a:xfrm>
          <a:prstGeom prst="ellipse">
            <a:avLst/>
          </a:prstGeom>
          <a:solidFill>
            <a:srgbClr val="24406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14"/>
          <p:cNvSpPr/>
          <p:nvPr/>
        </p:nvSpPr>
        <p:spPr>
          <a:xfrm>
            <a:off x="2594472" y="3184765"/>
            <a:ext cx="914400" cy="914400"/>
          </a:xfrm>
          <a:prstGeom prst="plus">
            <a:avLst>
              <a:gd name="adj" fmla="val 32527"/>
            </a:avLst>
          </a:prstGeom>
          <a:solidFill>
            <a:schemeClr val="accent1">
              <a:lumMod val="20000"/>
              <a:lumOff val="80000"/>
              <a:alpha val="29803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14"/>
          <p:cNvSpPr/>
          <p:nvPr/>
        </p:nvSpPr>
        <p:spPr>
          <a:xfrm>
            <a:off x="5817984" y="3202306"/>
            <a:ext cx="914400" cy="914400"/>
          </a:xfrm>
          <a:prstGeom prst="ellipse">
            <a:avLst/>
          </a:prstGeom>
          <a:solidFill>
            <a:srgbClr val="244061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14"/>
          <p:cNvSpPr/>
          <p:nvPr/>
        </p:nvSpPr>
        <p:spPr>
          <a:xfrm>
            <a:off x="5951184" y="3335506"/>
            <a:ext cx="648000" cy="648000"/>
          </a:xfrm>
          <a:prstGeom prst="ellipse">
            <a:avLst/>
          </a:prstGeom>
          <a:solidFill>
            <a:schemeClr val="accent1">
              <a:lumMod val="20000"/>
              <a:lumOff val="80000"/>
              <a:alpha val="29803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f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2195736" y="2139702"/>
            <a:ext cx="4752528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en-US" sz="6000" b="1" i="0" u="none" strike="noStrike" cap="none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게임의</a:t>
            </a:r>
            <a:r>
              <a:rPr lang="en-US" sz="6000" b="1" i="0" u="none" strike="noStrike" cap="none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6000" b="1" i="0" u="none" strike="noStrike" cap="none" dirty="0" err="1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가치</a:t>
            </a:r>
            <a:endParaRPr sz="6000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4F0DE57-88BF-4558-A640-22A15F156DC4}"/>
              </a:ext>
            </a:extLst>
          </p:cNvPr>
          <p:cNvSpPr txBox="1"/>
          <p:nvPr/>
        </p:nvSpPr>
        <p:spPr>
          <a:xfrm>
            <a:off x="7425732" y="4835723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51193" y="3441946"/>
            <a:ext cx="1560042" cy="1231108"/>
            <a:chOff x="7351193" y="3441946"/>
            <a:chExt cx="1560042" cy="1231108"/>
          </a:xfrm>
        </p:grpSpPr>
        <p:sp>
          <p:nvSpPr>
            <p:cNvPr id="3" name="TextBox 2"/>
            <p:cNvSpPr txBox="1"/>
            <p:nvPr/>
          </p:nvSpPr>
          <p:spPr>
            <a:xfrm>
              <a:off x="7351193" y="3441946"/>
              <a:ext cx="1560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자료 찾기 </a:t>
              </a:r>
              <a:r>
                <a:rPr lang="en-US" altLang="ko-KR" dirty="0" smtClean="0"/>
                <a:t>: 4</a:t>
              </a:r>
              <a:r>
                <a:rPr lang="ko-KR" altLang="en-US" dirty="0" smtClean="0"/>
                <a:t>시간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51193" y="3749723"/>
              <a:ext cx="1560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자료 정리 </a:t>
              </a:r>
              <a:r>
                <a:rPr lang="en-US" altLang="ko-KR" dirty="0" smtClean="0"/>
                <a:t>: 3</a:t>
              </a:r>
              <a:r>
                <a:rPr lang="ko-KR" altLang="en-US" dirty="0" smtClean="0"/>
                <a:t>시간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51193" y="4365277"/>
              <a:ext cx="1510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발표 준비</a:t>
              </a:r>
              <a:r>
                <a:rPr lang="en-US" altLang="ko-KR" dirty="0" smtClean="0"/>
                <a:t>: 3</a:t>
              </a:r>
              <a:r>
                <a:rPr lang="ko-KR" altLang="en-US" dirty="0" smtClean="0"/>
                <a:t>시간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51193" y="4057500"/>
              <a:ext cx="144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ppt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제작 </a:t>
              </a:r>
              <a:r>
                <a:rPr lang="en-US" altLang="ko-KR" dirty="0" smtClean="0"/>
                <a:t>: 9</a:t>
              </a:r>
              <a:r>
                <a:rPr lang="ko-KR" altLang="en-US" dirty="0" smtClean="0"/>
                <a:t>시간</a:t>
              </a:r>
              <a:endParaRPr lang="ko-KR" alt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한국 pc방에 대한 이미지 검색결과">
            <a:extLst>
              <a:ext uri="{FF2B5EF4-FFF2-40B4-BE49-F238E27FC236}">
                <a16:creationId xmlns="" xmlns:a16="http://schemas.microsoft.com/office/drawing/2014/main" id="{526B1A37-8CCF-4F2D-BB82-7D61DF88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0" y="873125"/>
            <a:ext cx="28194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한국 pc방에 대한 이미지 검색결과">
            <a:extLst>
              <a:ext uri="{FF2B5EF4-FFF2-40B4-BE49-F238E27FC236}">
                <a16:creationId xmlns="" xmlns:a16="http://schemas.microsoft.com/office/drawing/2014/main" id="{403B7CC2-0C85-4F0F-9167-F3D2383B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2689226"/>
            <a:ext cx="28098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035F024-AF4E-45FA-9D84-D1A63E7D8A2C}"/>
              </a:ext>
            </a:extLst>
          </p:cNvPr>
          <p:cNvGrpSpPr/>
          <p:nvPr/>
        </p:nvGrpSpPr>
        <p:grpSpPr>
          <a:xfrm>
            <a:off x="980888" y="488950"/>
            <a:ext cx="2159566" cy="739577"/>
            <a:chOff x="980888" y="488950"/>
            <a:chExt cx="2159566" cy="73957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4213FA5C-35A9-4D2B-9530-9817596C7FBF}"/>
                </a:ext>
              </a:extLst>
            </p:cNvPr>
            <p:cNvSpPr txBox="1"/>
            <p:nvPr/>
          </p:nvSpPr>
          <p:spPr>
            <a:xfrm>
              <a:off x="980888" y="488950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문화적 가치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71DF89F7-EB5B-4240-82B9-6BC369B12B85}"/>
                </a:ext>
              </a:extLst>
            </p:cNvPr>
            <p:cNvSpPr txBox="1"/>
            <p:nvPr/>
          </p:nvSpPr>
          <p:spPr>
            <a:xfrm>
              <a:off x="1162050" y="920750"/>
              <a:ext cx="18197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든든한 파트너 사업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344E1918-7F10-433A-9BC0-07B780887F07}"/>
              </a:ext>
            </a:extLst>
          </p:cNvPr>
          <p:cNvGrpSpPr/>
          <p:nvPr/>
        </p:nvGrpSpPr>
        <p:grpSpPr>
          <a:xfrm>
            <a:off x="1162050" y="1651746"/>
            <a:ext cx="3634328" cy="2074960"/>
            <a:chOff x="1162050" y="1509811"/>
            <a:chExt cx="3634328" cy="2074960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148E2AE9-F0C6-422A-94BD-2B53B7DAC661}"/>
                </a:ext>
              </a:extLst>
            </p:cNvPr>
            <p:cNvSpPr txBox="1"/>
            <p:nvPr/>
          </p:nvSpPr>
          <p:spPr>
            <a:xfrm>
              <a:off x="1162050" y="1509811"/>
              <a:ext cx="3017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학교 끝나고 친구 랑 뛰어가던 </a:t>
              </a:r>
              <a:r>
                <a:rPr lang="en-US" altLang="ko-KR" dirty="0"/>
                <a:t>PC</a:t>
              </a:r>
              <a:r>
                <a:rPr lang="ko-KR" altLang="en-US" dirty="0"/>
                <a:t>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28717166-F4C4-4765-9F18-D5C9E242ABA0}"/>
                </a:ext>
              </a:extLst>
            </p:cNvPr>
            <p:cNvSpPr txBox="1"/>
            <p:nvPr/>
          </p:nvSpPr>
          <p:spPr>
            <a:xfrm>
              <a:off x="1162050" y="2098872"/>
              <a:ext cx="21291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자리에서 주문만 하세요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C452B048-CFFE-4FF5-BD6A-E9B754F60A76}"/>
                </a:ext>
              </a:extLst>
            </p:cNvPr>
            <p:cNvSpPr txBox="1"/>
            <p:nvPr/>
          </p:nvSpPr>
          <p:spPr>
            <a:xfrm>
              <a:off x="1162050" y="2687933"/>
              <a:ext cx="3175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이제 한국에서만 할 수 있는 여행 상품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44B83A8-4C6F-412B-8B06-286A4F7A4550}"/>
                </a:ext>
              </a:extLst>
            </p:cNvPr>
            <p:cNvSpPr txBox="1"/>
            <p:nvPr/>
          </p:nvSpPr>
          <p:spPr>
            <a:xfrm>
              <a:off x="1162050" y="3276994"/>
              <a:ext cx="36343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TV </a:t>
              </a:r>
              <a:r>
                <a:rPr lang="ko-KR" altLang="en-US" b="1" dirty="0"/>
                <a:t>드라마</a:t>
              </a:r>
              <a:r>
                <a:rPr lang="en-US" altLang="ko-KR" b="1" dirty="0"/>
                <a:t>, </a:t>
              </a:r>
              <a:r>
                <a:rPr lang="ko-KR" altLang="en-US" b="1" dirty="0"/>
                <a:t>예능과 함께 한류를 타고 세계로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un2qW19KAsQm0ZZXOudLSLpzmV_b4bUDVFLVCswxVF_maYcfLm2XXEop8DQ3-q_Pie7W9a8AzIv-GJRw8cqN-H8FIYzF4GV3uNSAgNgsi6RwfOLCjsaJypUmht8-ZcEFkfa3wVwp">
            <a:extLst>
              <a:ext uri="{FF2B5EF4-FFF2-40B4-BE49-F238E27FC236}">
                <a16:creationId xmlns="" xmlns:a16="http://schemas.microsoft.com/office/drawing/2014/main" id="{12C3D0F8-2E40-4059-8D62-5D4C8FDF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1" y="2868911"/>
            <a:ext cx="5219700" cy="187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레바의 모험에 대한 이미지 검색결과">
            <a:extLst>
              <a:ext uri="{FF2B5EF4-FFF2-40B4-BE49-F238E27FC236}">
                <a16:creationId xmlns="" xmlns:a16="http://schemas.microsoft.com/office/drawing/2014/main" id="{4CC877F7-4A1F-4FBB-95F8-870E96DC5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2868911"/>
            <a:ext cx="2565544" cy="186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C03F43F8-F96B-49F8-91D3-0E55B1B1098A}"/>
              </a:ext>
            </a:extLst>
          </p:cNvPr>
          <p:cNvGrpSpPr/>
          <p:nvPr/>
        </p:nvGrpSpPr>
        <p:grpSpPr>
          <a:xfrm>
            <a:off x="1270000" y="1487386"/>
            <a:ext cx="6590871" cy="1198664"/>
            <a:chOff x="1270000" y="1352549"/>
            <a:chExt cx="6590871" cy="739578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BBD07E72-C6B4-49DF-A318-1DA36E6F7445}"/>
                </a:ext>
              </a:extLst>
            </p:cNvPr>
            <p:cNvSpPr txBox="1"/>
            <p:nvPr/>
          </p:nvSpPr>
          <p:spPr>
            <a:xfrm>
              <a:off x="1270000" y="1352550"/>
              <a:ext cx="3225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유저의 </a:t>
              </a:r>
              <a:r>
                <a:rPr lang="en-US" altLang="ko-KR" dirty="0"/>
                <a:t>2</a:t>
              </a:r>
              <a:r>
                <a:rPr lang="ko-KR" altLang="en-US" dirty="0"/>
                <a:t>차 창작물 합리적인 재능 낭비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E51A3F6-14E2-4E05-8436-9673A7060931}"/>
                </a:ext>
              </a:extLst>
            </p:cNvPr>
            <p:cNvSpPr txBox="1"/>
            <p:nvPr/>
          </p:nvSpPr>
          <p:spPr>
            <a:xfrm>
              <a:off x="1270000" y="1784350"/>
              <a:ext cx="3961341" cy="208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유저간 소통</a:t>
              </a:r>
              <a:r>
                <a:rPr lang="en-US" altLang="ko-KR" dirty="0"/>
                <a:t>, </a:t>
              </a:r>
              <a:r>
                <a:rPr lang="ko-KR" altLang="en-US" sz="1600" b="1" dirty="0"/>
                <a:t>유저와 개발자간 소통</a:t>
              </a:r>
              <a:r>
                <a:rPr lang="ko-KR" altLang="en-US" dirty="0"/>
                <a:t>의 오작교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275F209-514B-4F59-A1D7-2D8CBD82D3D4}"/>
                </a:ext>
              </a:extLst>
            </p:cNvPr>
            <p:cNvSpPr txBox="1"/>
            <p:nvPr/>
          </p:nvSpPr>
          <p:spPr>
            <a:xfrm>
              <a:off x="5451237" y="1352549"/>
              <a:ext cx="2409634" cy="208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인제 발굴의 새로운 방식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7CAE320-8784-4512-B6E6-3019A8BA90AB}"/>
                </a:ext>
              </a:extLst>
            </p:cNvPr>
            <p:cNvSpPr txBox="1"/>
            <p:nvPr/>
          </p:nvSpPr>
          <p:spPr>
            <a:xfrm>
              <a:off x="5451237" y="1784350"/>
              <a:ext cx="1720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삽질이 경력이 되다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1D288262-6C4E-45DB-8312-970EE896E810}"/>
              </a:ext>
            </a:extLst>
          </p:cNvPr>
          <p:cNvGrpSpPr/>
          <p:nvPr/>
        </p:nvGrpSpPr>
        <p:grpSpPr>
          <a:xfrm>
            <a:off x="980888" y="498475"/>
            <a:ext cx="2459350" cy="739577"/>
            <a:chOff x="980888" y="488950"/>
            <a:chExt cx="2459350" cy="739577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9804F0E-28E4-44EC-AC96-3085508CF29C}"/>
                </a:ext>
              </a:extLst>
            </p:cNvPr>
            <p:cNvSpPr txBox="1"/>
            <p:nvPr/>
          </p:nvSpPr>
          <p:spPr>
            <a:xfrm>
              <a:off x="980888" y="488950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문화적 가치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D8AAB71-CCE9-40EC-A333-90B7ACF7CE90}"/>
                </a:ext>
              </a:extLst>
            </p:cNvPr>
            <p:cNvSpPr txBox="1"/>
            <p:nvPr/>
          </p:nvSpPr>
          <p:spPr>
            <a:xfrm>
              <a:off x="1162050" y="920750"/>
              <a:ext cx="2278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창조</a:t>
              </a:r>
              <a:r>
                <a:rPr lang="en-US" altLang="ko-KR" dirty="0"/>
                <a:t>, </a:t>
              </a:r>
              <a:r>
                <a:rPr lang="ko-KR" altLang="en-US" dirty="0"/>
                <a:t>소통의 공간이 되다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34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롤드컵에 대한 이미지 검색결과">
            <a:extLst>
              <a:ext uri="{FF2B5EF4-FFF2-40B4-BE49-F238E27FC236}">
                <a16:creationId xmlns="" xmlns:a16="http://schemas.microsoft.com/office/drawing/2014/main" id="{CCB5F8A7-D7E7-4BA1-81D1-FCDECCF9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1019175"/>
            <a:ext cx="23431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오버워치 리그에 대한 이미지 검색결과">
            <a:extLst>
              <a:ext uri="{FF2B5EF4-FFF2-40B4-BE49-F238E27FC236}">
                <a16:creationId xmlns="" xmlns:a16="http://schemas.microsoft.com/office/drawing/2014/main" id="{308F2BE2-4F5F-4C38-BF5A-CB7A4B28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962275"/>
            <a:ext cx="32766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398C9623-02CE-4452-93E3-5409D34946F4}"/>
              </a:ext>
            </a:extLst>
          </p:cNvPr>
          <p:cNvGrpSpPr/>
          <p:nvPr/>
        </p:nvGrpSpPr>
        <p:grpSpPr>
          <a:xfrm>
            <a:off x="1162050" y="1567459"/>
            <a:ext cx="3449983" cy="2556866"/>
            <a:chOff x="1162050" y="1487685"/>
            <a:chExt cx="3449983" cy="2008582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27A19F6D-A53F-45B2-A9EA-00EC0A60FBCC}"/>
                </a:ext>
              </a:extLst>
            </p:cNvPr>
            <p:cNvSpPr txBox="1"/>
            <p:nvPr/>
          </p:nvSpPr>
          <p:spPr>
            <a:xfrm>
              <a:off x="1162050" y="2054620"/>
              <a:ext cx="1720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인간은 관계의 동물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29C7D33-CA0A-4F11-87D7-097084E3E4F4}"/>
                </a:ext>
              </a:extLst>
            </p:cNvPr>
            <p:cNvSpPr txBox="1"/>
            <p:nvPr/>
          </p:nvSpPr>
          <p:spPr>
            <a:xfrm>
              <a:off x="1162050" y="1487685"/>
              <a:ext cx="2167581" cy="24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무시 받던 초기  </a:t>
              </a:r>
              <a:r>
                <a:rPr lang="en-US" altLang="ko-KR" b="1" dirty="0" err="1"/>
                <a:t>E_Sport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1BDE957-1079-43BA-A923-B883AA06700A}"/>
                </a:ext>
              </a:extLst>
            </p:cNvPr>
            <p:cNvSpPr txBox="1"/>
            <p:nvPr/>
          </p:nvSpPr>
          <p:spPr>
            <a:xfrm>
              <a:off x="1162050" y="2621555"/>
              <a:ext cx="3449983" cy="241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e-sport </a:t>
              </a:r>
              <a:r>
                <a:rPr lang="ko-KR" altLang="en-US" dirty="0"/>
                <a:t>스타 선수의 등장</a:t>
              </a:r>
              <a:r>
                <a:rPr lang="en-US" altLang="ko-KR" dirty="0"/>
                <a:t>(</a:t>
              </a:r>
              <a:r>
                <a:rPr lang="ko-KR" altLang="en-US" dirty="0" err="1"/>
                <a:t>임요한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en-US" altLang="ko-KR" dirty="0" err="1"/>
                <a:t>Facker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BDEBC55-C792-4C06-AF3B-0A8FC83508A4}"/>
                </a:ext>
              </a:extLst>
            </p:cNvPr>
            <p:cNvSpPr txBox="1"/>
            <p:nvPr/>
          </p:nvSpPr>
          <p:spPr>
            <a:xfrm>
              <a:off x="1162050" y="3188490"/>
              <a:ext cx="2896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한국 청소년들의 유일한 한국 자랑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2588F815-84C4-4825-8D87-8111DD19778C}"/>
              </a:ext>
            </a:extLst>
          </p:cNvPr>
          <p:cNvGrpSpPr/>
          <p:nvPr/>
        </p:nvGrpSpPr>
        <p:grpSpPr>
          <a:xfrm>
            <a:off x="980888" y="498475"/>
            <a:ext cx="2180427" cy="739577"/>
            <a:chOff x="980888" y="488950"/>
            <a:chExt cx="2180427" cy="739577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4A70E0C1-E22B-47DD-BEEA-DCAA64E4E15C}"/>
                </a:ext>
              </a:extLst>
            </p:cNvPr>
            <p:cNvSpPr txBox="1"/>
            <p:nvPr/>
          </p:nvSpPr>
          <p:spPr>
            <a:xfrm>
              <a:off x="980888" y="488950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문화적 가치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898A211-2D6B-4D4E-A697-B89A88E74056}"/>
                </a:ext>
              </a:extLst>
            </p:cNvPr>
            <p:cNvSpPr txBox="1"/>
            <p:nvPr/>
          </p:nvSpPr>
          <p:spPr>
            <a:xfrm>
              <a:off x="1162050" y="920750"/>
              <a:ext cx="1999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게이머를 위한 축제로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08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/>
          <p:nvPr/>
        </p:nvSpPr>
        <p:spPr>
          <a:xfrm>
            <a:off x="1691776" y="2096774"/>
            <a:ext cx="864000" cy="936000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2FFA37-1907-40E4-BBC6-4F59C11446A3}"/>
              </a:ext>
            </a:extLst>
          </p:cNvPr>
          <p:cNvSpPr txBox="1"/>
          <p:nvPr/>
        </p:nvSpPr>
        <p:spPr>
          <a:xfrm>
            <a:off x="2855023" y="2156251"/>
            <a:ext cx="343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게임의 경제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C13F9093-2C13-43CE-81F6-DC30D50E01E1}"/>
              </a:ext>
            </a:extLst>
          </p:cNvPr>
          <p:cNvGrpSpPr/>
          <p:nvPr/>
        </p:nvGrpSpPr>
        <p:grpSpPr>
          <a:xfrm>
            <a:off x="1072776" y="496607"/>
            <a:ext cx="2655807" cy="728745"/>
            <a:chOff x="1072776" y="544232"/>
            <a:chExt cx="2655807" cy="728745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01D50041-4F50-4BF3-ABDC-3E295D771D9A}"/>
                </a:ext>
              </a:extLst>
            </p:cNvPr>
            <p:cNvSpPr txBox="1"/>
            <p:nvPr/>
          </p:nvSpPr>
          <p:spPr>
            <a:xfrm>
              <a:off x="1072776" y="544232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경제적 가치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8DDAA857-396F-4D67-B597-D816DC62C9F6}"/>
                </a:ext>
              </a:extLst>
            </p:cNvPr>
            <p:cNvSpPr txBox="1"/>
            <p:nvPr/>
          </p:nvSpPr>
          <p:spPr>
            <a:xfrm>
              <a:off x="1346200" y="96520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GLOBAL ~ </a:t>
              </a:r>
              <a:r>
                <a:rPr lang="ko-KR" altLang="en-US" dirty="0"/>
                <a:t>하게 놀아 보자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E631EEF-AD21-4878-9F9D-F26F45CC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09" y="768471"/>
            <a:ext cx="5461641" cy="40947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FF775D0-40AA-41EB-B8D0-7C121B22D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04" y="1865198"/>
            <a:ext cx="1654935" cy="1566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50167D-3081-466B-AB0A-F264C4AE5616}"/>
              </a:ext>
            </a:extLst>
          </p:cNvPr>
          <p:cNvSpPr txBox="1"/>
          <p:nvPr/>
        </p:nvSpPr>
        <p:spPr>
          <a:xfrm>
            <a:off x="566832" y="3762801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165,962,650,000,000.00</a:t>
            </a:r>
            <a:r>
              <a:rPr lang="ko-KR" altLang="en-US" dirty="0"/>
              <a:t>원</a:t>
            </a:r>
            <a:r>
              <a:rPr lang="en-US" altLang="ko-KR" dirty="0"/>
              <a:t>/</a:t>
            </a:r>
            <a:r>
              <a:rPr lang="ko-KR" altLang="en-US" dirty="0"/>
              <a:t>한 마리</a:t>
            </a:r>
            <a:r>
              <a:rPr lang="en-US" altLang="ko-KR" dirty="0"/>
              <a:t>(</a:t>
            </a:r>
            <a:r>
              <a:rPr lang="ko-KR" altLang="en-US" dirty="0"/>
              <a:t>약</a:t>
            </a:r>
            <a:r>
              <a:rPr lang="en-US" altLang="ko-KR" dirty="0"/>
              <a:t>20000) </a:t>
            </a:r>
          </a:p>
          <a:p>
            <a:r>
              <a:rPr lang="en-US" altLang="ko-KR" dirty="0"/>
              <a:t>= </a:t>
            </a:r>
            <a:r>
              <a:rPr lang="ko-KR" altLang="en-US" dirty="0"/>
              <a:t>대략 </a:t>
            </a:r>
            <a:r>
              <a:rPr lang="en-US" altLang="ko-KR" dirty="0"/>
              <a:t>8</a:t>
            </a:r>
            <a:r>
              <a:rPr lang="ko-KR" altLang="en-US" dirty="0"/>
              <a:t>억</a:t>
            </a:r>
            <a:r>
              <a:rPr lang="en-US" altLang="ko-KR" dirty="0"/>
              <a:t> </a:t>
            </a:r>
            <a:r>
              <a:rPr lang="ko-KR" altLang="en-US" dirty="0"/>
              <a:t>마리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468A8A2-F02F-4427-910A-9007AF96B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726" y="2962275"/>
            <a:ext cx="1286230" cy="122409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4C5539C-736A-4A6B-98B3-C8C59E1BAA3F}"/>
              </a:ext>
            </a:extLst>
          </p:cNvPr>
          <p:cNvSpPr/>
          <p:nvPr/>
        </p:nvSpPr>
        <p:spPr>
          <a:xfrm>
            <a:off x="4123992" y="2881312"/>
            <a:ext cx="619125" cy="1809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AD61B50-8501-4DD2-AFEC-B7EB57D3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92" y="1070345"/>
            <a:ext cx="7179615" cy="407315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F62B974A-C714-4230-A291-43264D302D08}"/>
              </a:ext>
            </a:extLst>
          </p:cNvPr>
          <p:cNvGrpSpPr/>
          <p:nvPr/>
        </p:nvGrpSpPr>
        <p:grpSpPr>
          <a:xfrm>
            <a:off x="1072776" y="496607"/>
            <a:ext cx="3418837" cy="728745"/>
            <a:chOff x="1072776" y="544232"/>
            <a:chExt cx="3418837" cy="728745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9BCCD52A-3F69-4821-AAA8-C9237C259D71}"/>
                </a:ext>
              </a:extLst>
            </p:cNvPr>
            <p:cNvSpPr txBox="1"/>
            <p:nvPr/>
          </p:nvSpPr>
          <p:spPr>
            <a:xfrm>
              <a:off x="1072776" y="544232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경제적 가치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DEC9433-3402-48D5-85E4-7BAF0E03F66C}"/>
                </a:ext>
              </a:extLst>
            </p:cNvPr>
            <p:cNvSpPr txBox="1"/>
            <p:nvPr/>
          </p:nvSpPr>
          <p:spPr>
            <a:xfrm>
              <a:off x="1346200" y="965200"/>
              <a:ext cx="31454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GLOBAL  </a:t>
              </a:r>
              <a:r>
                <a:rPr lang="ko-KR" altLang="en-US" dirty="0"/>
                <a:t>에서 가장 강력한 대륙은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2888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A50AC24-7C8F-48C6-ABED-AE10CF19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09" y="1272977"/>
            <a:ext cx="4859883" cy="3369519"/>
          </a:xfrm>
          <a:prstGeom prst="rect">
            <a:avLst/>
          </a:prstGeom>
        </p:spPr>
      </p:pic>
      <p:pic>
        <p:nvPicPr>
          <p:cNvPr id="9218" name="Picture 2" descr="https://lh3.googleusercontent.com/DUWu5qlWp4vPbv5ZNVY-EwGc_MwpR8xbPAcCActJ5BE6sBJ09CoTFXDZeNhVXltxIfMEnoR42A6Aa95Fy6dmZlfGZNaG3tvSJ05U76H40Va-WszKKszGtLzUIHLBMmvs0GRo-GB-">
            <a:extLst>
              <a:ext uri="{FF2B5EF4-FFF2-40B4-BE49-F238E27FC236}">
                <a16:creationId xmlns="" xmlns:a16="http://schemas.microsoft.com/office/drawing/2014/main" id="{71F8CD70-4B08-4080-A5EE-1672C3FB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76" y="1272977"/>
            <a:ext cx="2830970" cy="356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CC9EA921-A9D9-4718-901B-D628441A7774}"/>
              </a:ext>
            </a:extLst>
          </p:cNvPr>
          <p:cNvGrpSpPr/>
          <p:nvPr/>
        </p:nvGrpSpPr>
        <p:grpSpPr>
          <a:xfrm>
            <a:off x="1072776" y="496607"/>
            <a:ext cx="2159566" cy="728745"/>
            <a:chOff x="1072776" y="544232"/>
            <a:chExt cx="2159566" cy="728745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0DA0A673-21D1-4D10-9E32-292DEE10B74C}"/>
                </a:ext>
              </a:extLst>
            </p:cNvPr>
            <p:cNvSpPr txBox="1"/>
            <p:nvPr/>
          </p:nvSpPr>
          <p:spPr>
            <a:xfrm>
              <a:off x="1072776" y="544232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경제적 가치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A9DE155-7789-4A59-B5E3-E1DB2E7F38C0}"/>
                </a:ext>
              </a:extLst>
            </p:cNvPr>
            <p:cNvSpPr txBox="1"/>
            <p:nvPr/>
          </p:nvSpPr>
          <p:spPr>
            <a:xfrm>
              <a:off x="1346200" y="965200"/>
              <a:ext cx="1430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나라는</a:t>
              </a:r>
              <a:r>
                <a:rPr lang="en-US" altLang="ko-KR" dirty="0"/>
                <a:t>??</a:t>
              </a:r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EFA16BD8-A697-4A00-BDD7-C6F2928229FB}"/>
              </a:ext>
            </a:extLst>
          </p:cNvPr>
          <p:cNvCxnSpPr/>
          <p:nvPr/>
        </p:nvCxnSpPr>
        <p:spPr>
          <a:xfrm>
            <a:off x="4004309" y="3276600"/>
            <a:ext cx="46824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59E8F2D-E45E-42F8-BF06-204CA1F0F3DB}"/>
              </a:ext>
            </a:extLst>
          </p:cNvPr>
          <p:cNvCxnSpPr>
            <a:cxnSpLocks/>
          </p:cNvCxnSpPr>
          <p:nvPr/>
        </p:nvCxnSpPr>
        <p:spPr>
          <a:xfrm>
            <a:off x="1190625" y="1514475"/>
            <a:ext cx="22002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43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E08800B-1FC2-42DB-B666-86C37EF3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76" y="1272977"/>
            <a:ext cx="5219048" cy="35904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54DCBCA-2ADE-41A4-A909-260BFE57DE35}"/>
              </a:ext>
            </a:extLst>
          </p:cNvPr>
          <p:cNvGrpSpPr/>
          <p:nvPr/>
        </p:nvGrpSpPr>
        <p:grpSpPr>
          <a:xfrm>
            <a:off x="1072776" y="496607"/>
            <a:ext cx="2700692" cy="944188"/>
            <a:chOff x="1072776" y="544232"/>
            <a:chExt cx="2700692" cy="944188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게임의 경제적 가치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4272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앞으로 어디까지 갈 </a:t>
              </a:r>
              <a:r>
                <a:rPr lang="ko-KR" altLang="en-US" dirty="0" err="1"/>
                <a:t>꺼니</a:t>
              </a:r>
              <a:r>
                <a:rPr lang="en-US" altLang="ko-KR" dirty="0"/>
                <a:t>??</a:t>
              </a:r>
              <a:endParaRPr lang="ko-KR" altLang="en-US" dirty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6039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>
            <a:off x="1691680" y="2089210"/>
            <a:ext cx="864000" cy="9360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5032EF-86AD-425B-A55E-E802FD82336A}"/>
              </a:ext>
            </a:extLst>
          </p:cNvPr>
          <p:cNvSpPr txBox="1"/>
          <p:nvPr/>
        </p:nvSpPr>
        <p:spPr>
          <a:xfrm>
            <a:off x="2797828" y="1786920"/>
            <a:ext cx="3548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게임에 대한 사회 인식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71ECCFA-35C7-4EDF-8A72-5419927D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28" y="1272977"/>
            <a:ext cx="2883051" cy="297989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97F5F08B-CB9F-4855-97C5-64353DCFF124}"/>
              </a:ext>
            </a:extLst>
          </p:cNvPr>
          <p:cNvGrpSpPr/>
          <p:nvPr/>
        </p:nvGrpSpPr>
        <p:grpSpPr>
          <a:xfrm>
            <a:off x="1511310" y="1662463"/>
            <a:ext cx="2476960" cy="2427306"/>
            <a:chOff x="933450" y="1600200"/>
            <a:chExt cx="2476960" cy="242730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D3E29B1-E679-4F34-AE68-E938EF4A0B90}"/>
                </a:ext>
              </a:extLst>
            </p:cNvPr>
            <p:cNvSpPr txBox="1"/>
            <p:nvPr/>
          </p:nvSpPr>
          <p:spPr>
            <a:xfrm>
              <a:off x="933450" y="1600200"/>
              <a:ext cx="23086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학창시절 골칫거리 중 하나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92B48AC-C71A-483F-B2B5-2833154D6AB2}"/>
                </a:ext>
              </a:extLst>
            </p:cNvPr>
            <p:cNvSpPr txBox="1"/>
            <p:nvPr/>
          </p:nvSpPr>
          <p:spPr>
            <a:xfrm>
              <a:off x="933450" y="2235200"/>
              <a:ext cx="2476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오후 </a:t>
              </a:r>
              <a:r>
                <a:rPr lang="en-US" altLang="ko-KR" b="1" dirty="0"/>
                <a:t>10</a:t>
              </a:r>
              <a:r>
                <a:rPr lang="ko-KR" altLang="en-US" b="1" dirty="0"/>
                <a:t>시부터 오전 </a:t>
              </a:r>
              <a:r>
                <a:rPr lang="en-US" altLang="ko-KR" b="1" dirty="0"/>
                <a:t>6</a:t>
              </a:r>
              <a:r>
                <a:rPr lang="ko-KR" altLang="en-US" b="1" dirty="0"/>
                <a:t>시까지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E9C445EA-6D0B-43B3-A5BA-9185BD3960B3}"/>
                </a:ext>
              </a:extLst>
            </p:cNvPr>
            <p:cNvSpPr txBox="1"/>
            <p:nvPr/>
          </p:nvSpPr>
          <p:spPr>
            <a:xfrm>
              <a:off x="933450" y="2977464"/>
              <a:ext cx="24272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만 </a:t>
              </a:r>
              <a:r>
                <a:rPr lang="en-US" altLang="ko-KR" b="1" dirty="0"/>
                <a:t>16</a:t>
              </a:r>
              <a:r>
                <a:rPr lang="ko-KR" altLang="en-US" b="1" dirty="0"/>
                <a:t>세 미만</a:t>
              </a:r>
              <a:r>
                <a:rPr lang="ko-KR" altLang="en-US" dirty="0"/>
                <a:t> 학생은 게임을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2F5BFBB-B206-4B97-89A4-832F7C17B512}"/>
                </a:ext>
              </a:extLst>
            </p:cNvPr>
            <p:cNvSpPr txBox="1"/>
            <p:nvPr/>
          </p:nvSpPr>
          <p:spPr>
            <a:xfrm>
              <a:off x="958161" y="3719729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이용</a:t>
              </a:r>
              <a:r>
                <a:rPr lang="ko-KR" altLang="en-US" dirty="0"/>
                <a:t>할 수 없다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29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/>
          <p:nvPr/>
        </p:nvSpPr>
        <p:spPr>
          <a:xfrm>
            <a:off x="1655816" y="2283718"/>
            <a:ext cx="1260000" cy="540000"/>
          </a:xfrm>
          <a:prstGeom prst="snip1Rect">
            <a:avLst>
              <a:gd name="adj" fmla="val 27243"/>
            </a:avLst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LB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3499350" y="2152050"/>
            <a:ext cx="21453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n>
                  <a:solidFill>
                    <a:schemeClr val="bg1"/>
                  </a:solidFill>
                </a:ln>
              </a:rPr>
              <a:t>목  차</a:t>
            </a:r>
            <a:endParaRPr sz="4800" b="1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43376CC-1B7D-4A9B-B2C4-5B0FB56D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270" y="1379802"/>
            <a:ext cx="4867275" cy="251386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F3AB324D-EE18-4E31-B0D9-18B9AA352994}"/>
              </a:ext>
            </a:extLst>
          </p:cNvPr>
          <p:cNvGrpSpPr/>
          <p:nvPr/>
        </p:nvGrpSpPr>
        <p:grpSpPr>
          <a:xfrm>
            <a:off x="650824" y="1724023"/>
            <a:ext cx="3045469" cy="1856204"/>
            <a:chOff x="762000" y="1724025"/>
            <a:chExt cx="3045469" cy="1856204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D4C648F-DAA6-4F58-B7F0-07277B8961F8}"/>
                </a:ext>
              </a:extLst>
            </p:cNvPr>
            <p:cNvSpPr txBox="1"/>
            <p:nvPr/>
          </p:nvSpPr>
          <p:spPr>
            <a:xfrm>
              <a:off x="762000" y="1724025"/>
              <a:ext cx="17700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하지 못하게 막으면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EFAEE14-CBA1-4CF4-9B67-66D13D552683}"/>
                </a:ext>
              </a:extLst>
            </p:cNvPr>
            <p:cNvSpPr txBox="1"/>
            <p:nvPr/>
          </p:nvSpPr>
          <p:spPr>
            <a:xfrm>
              <a:off x="774266" y="2482850"/>
              <a:ext cx="23086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몰래 하는게 학생들의 심리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272C4BE-E478-4DB3-84DB-5A759B1B9DA3}"/>
                </a:ext>
              </a:extLst>
            </p:cNvPr>
            <p:cNvSpPr txBox="1"/>
            <p:nvPr/>
          </p:nvSpPr>
          <p:spPr>
            <a:xfrm>
              <a:off x="774266" y="3241675"/>
              <a:ext cx="30332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/>
                <a:t>셧</a:t>
              </a:r>
              <a:r>
                <a:rPr lang="en-US" altLang="ko-KR" sz="1600" b="1" dirty="0"/>
                <a:t>_</a:t>
              </a:r>
              <a:r>
                <a:rPr lang="ko-KR" altLang="en-US" sz="1600" b="1" dirty="0"/>
                <a:t>다운 제도는 의미가 있을까</a:t>
              </a:r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931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44545C9-6FF2-4652-8D0C-3DCB54A7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36" y="1471688"/>
            <a:ext cx="2278188" cy="1498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721BFD4-F02A-4AC4-B5F3-350A8DEE877E}"/>
              </a:ext>
            </a:extLst>
          </p:cNvPr>
          <p:cNvSpPr txBox="1"/>
          <p:nvPr/>
        </p:nvSpPr>
        <p:spPr>
          <a:xfrm>
            <a:off x="5019675" y="1471688"/>
            <a:ext cx="227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세계 보건기구 </a:t>
            </a:r>
            <a:r>
              <a:rPr lang="en-US" altLang="ko-KR" dirty="0"/>
              <a:t>(WHO)</a:t>
            </a:r>
            <a:r>
              <a:rPr lang="ko-KR" altLang="en-US" dirty="0"/>
              <a:t>에서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EEF3B8A-711F-46A0-84BB-331764CAEB93}"/>
              </a:ext>
            </a:extLst>
          </p:cNvPr>
          <p:cNvSpPr txBox="1"/>
          <p:nvPr/>
        </p:nvSpPr>
        <p:spPr>
          <a:xfrm>
            <a:off x="5019674" y="2263973"/>
            <a:ext cx="3448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관련 질병 코드 등록을 통과시켰다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1462727-D69A-44E2-A4F9-170707698E4C}"/>
              </a:ext>
            </a:extLst>
          </p:cNvPr>
          <p:cNvSpPr txBox="1"/>
          <p:nvPr/>
        </p:nvSpPr>
        <p:spPr>
          <a:xfrm>
            <a:off x="5019674" y="3056259"/>
            <a:ext cx="3448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의교</a:t>
            </a:r>
            <a:r>
              <a:rPr lang="ko-KR" altLang="en-US" b="1" dirty="0"/>
              <a:t> 업계</a:t>
            </a:r>
            <a:r>
              <a:rPr lang="en-US" altLang="ko-KR" dirty="0"/>
              <a:t>(+ </a:t>
            </a:r>
            <a:r>
              <a:rPr lang="ko-KR" altLang="en-US" dirty="0"/>
              <a:t>학부모 단체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b="1" dirty="0">
                <a:solidFill>
                  <a:srgbClr val="FF0000"/>
                </a:solidFill>
              </a:rPr>
              <a:t>찬성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EB224E1-900C-4E37-8A8B-F66983CC945C}"/>
              </a:ext>
            </a:extLst>
          </p:cNvPr>
          <p:cNvSpPr txBox="1"/>
          <p:nvPr/>
        </p:nvSpPr>
        <p:spPr>
          <a:xfrm>
            <a:off x="5019674" y="3848545"/>
            <a:ext cx="3448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업계 </a:t>
            </a:r>
            <a:r>
              <a:rPr lang="en-US" altLang="ko-KR" dirty="0"/>
              <a:t>= </a:t>
            </a:r>
            <a:r>
              <a:rPr lang="ko-KR" altLang="en-US" b="1" dirty="0">
                <a:solidFill>
                  <a:srgbClr val="0070C0"/>
                </a:solidFill>
              </a:rPr>
              <a:t>반대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F9E0E41-D967-44DD-824B-9A3A1B535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36" y="3169019"/>
            <a:ext cx="2278188" cy="12751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04F9354C-21AD-4752-B689-D92B37BE4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855" y="1471688"/>
            <a:ext cx="1883596" cy="150141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8929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화살표: 왼쪽/오른쪽 14">
            <a:extLst>
              <a:ext uri="{FF2B5EF4-FFF2-40B4-BE49-F238E27FC236}">
                <a16:creationId xmlns="" xmlns:a16="http://schemas.microsoft.com/office/drawing/2014/main" id="{4395DA1D-5EF7-4136-AE40-18A05734AC0C}"/>
              </a:ext>
            </a:extLst>
          </p:cNvPr>
          <p:cNvSpPr/>
          <p:nvPr/>
        </p:nvSpPr>
        <p:spPr>
          <a:xfrm>
            <a:off x="3682922" y="1847850"/>
            <a:ext cx="1728622" cy="942975"/>
          </a:xfrm>
          <a:prstGeom prst="left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F7EEB6C-BBD8-4027-8AC1-FCB5138E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7" y="1729747"/>
            <a:ext cx="2642070" cy="18532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D9D4726-7283-42E7-906E-29C1F2F1B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69" r="1"/>
          <a:stretch/>
        </p:blipFill>
        <p:spPr>
          <a:xfrm>
            <a:off x="5765807" y="1729747"/>
            <a:ext cx="2642070" cy="1853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6EC6244-5482-4D95-936B-CB4657031AFC}"/>
              </a:ext>
            </a:extLst>
          </p:cNvPr>
          <p:cNvSpPr txBox="1"/>
          <p:nvPr/>
        </p:nvSpPr>
        <p:spPr>
          <a:xfrm>
            <a:off x="3929132" y="2152818"/>
            <a:ext cx="1285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집단간의 충돌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A3CDC5-D873-4E4A-AD7F-1A7F701D36F2}"/>
              </a:ext>
            </a:extLst>
          </p:cNvPr>
          <p:cNvSpPr txBox="1"/>
          <p:nvPr/>
        </p:nvSpPr>
        <p:spPr>
          <a:xfrm>
            <a:off x="600027" y="3820720"/>
            <a:ext cx="308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미리 </a:t>
            </a:r>
            <a:r>
              <a:rPr lang="ko-KR" altLang="en-US" sz="1600" b="1" dirty="0">
                <a:solidFill>
                  <a:schemeClr val="tx1"/>
                </a:solidFill>
              </a:rPr>
              <a:t>적절한 치료</a:t>
            </a:r>
            <a:r>
              <a:rPr lang="ko-KR" altLang="en-US" dirty="0"/>
              <a:t>를 진행할 수 있다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37CFD4D-23D1-460E-AC95-9142FD05F0E6}"/>
              </a:ext>
            </a:extLst>
          </p:cNvPr>
          <p:cNvSpPr txBox="1"/>
          <p:nvPr/>
        </p:nvSpPr>
        <p:spPr>
          <a:xfrm>
            <a:off x="802461" y="13087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의료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A544038-1055-49B4-A2C1-A2C94B70FB58}"/>
              </a:ext>
            </a:extLst>
          </p:cNvPr>
          <p:cNvSpPr txBox="1"/>
          <p:nvPr/>
        </p:nvSpPr>
        <p:spPr>
          <a:xfrm>
            <a:off x="6041211" y="13087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7EB6D34-333E-4B6F-BAE6-13A87BC6E286}"/>
              </a:ext>
            </a:extLst>
          </p:cNvPr>
          <p:cNvSpPr txBox="1"/>
          <p:nvPr/>
        </p:nvSpPr>
        <p:spPr>
          <a:xfrm>
            <a:off x="5411544" y="3820720"/>
            <a:ext cx="3416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아직 의학적 </a:t>
            </a:r>
            <a:r>
              <a:rPr lang="ko-KR" altLang="en-US" sz="1600" b="1" dirty="0">
                <a:solidFill>
                  <a:schemeClr val="tx1"/>
                </a:solidFill>
              </a:rPr>
              <a:t>판단 기준</a:t>
            </a:r>
            <a:r>
              <a:rPr lang="ko-KR" altLang="en-US" dirty="0"/>
              <a:t>이 명확하지 않다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1988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22D4E3D-25F1-4D81-B56D-DEB92686A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1" y="1663502"/>
            <a:ext cx="3747988" cy="2098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3675FCE-D4BD-4E64-83F9-04B11742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732" y="885825"/>
            <a:ext cx="3141750" cy="3371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D545267-6EB4-4EBF-9525-A511F2D0A460}"/>
              </a:ext>
            </a:extLst>
          </p:cNvPr>
          <p:cNvSpPr txBox="1"/>
          <p:nvPr/>
        </p:nvSpPr>
        <p:spPr>
          <a:xfrm>
            <a:off x="7543800" y="322897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399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0DE0E8C-C180-4C42-AEB3-D664DC8F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18" y="1987353"/>
            <a:ext cx="4424363" cy="2868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DBA0397-4B05-4913-A733-371CEC0F14D0}"/>
              </a:ext>
            </a:extLst>
          </p:cNvPr>
          <p:cNvSpPr txBox="1"/>
          <p:nvPr/>
        </p:nvSpPr>
        <p:spPr>
          <a:xfrm>
            <a:off x="3684576" y="146224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당신의 생각은</a:t>
            </a:r>
            <a:r>
              <a:rPr lang="en-US" altLang="ko-KR" sz="1800" b="1" dirty="0"/>
              <a:t>?</a:t>
            </a:r>
            <a:endParaRPr lang="ko-KR" altLang="en-US" sz="1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654DCBCA-2ADE-41A4-A909-260BFE57DE35}"/>
              </a:ext>
            </a:extLst>
          </p:cNvPr>
          <p:cNvGrpSpPr/>
          <p:nvPr/>
        </p:nvGrpSpPr>
        <p:grpSpPr>
          <a:xfrm>
            <a:off x="1072776" y="509486"/>
            <a:ext cx="2910684" cy="728745"/>
            <a:chOff x="1072776" y="544232"/>
            <a:chExt cx="2910684" cy="728745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637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우리 아이가 중독인 것 같아요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136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강서구 pc방 살인사건에 대한 이미지 검색결과">
            <a:extLst>
              <a:ext uri="{FF2B5EF4-FFF2-40B4-BE49-F238E27FC236}">
                <a16:creationId xmlns="" xmlns:a16="http://schemas.microsoft.com/office/drawing/2014/main" id="{44B70AF6-41B7-46E3-BCA8-6384199DB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5833" l="1000" r="90000">
                        <a14:foregroundMark x1="67000" y1="5952" x2="67000" y2="5952"/>
                        <a14:foregroundMark x1="32667" y1="91667" x2="32667" y2="91667"/>
                        <a14:foregroundMark x1="14333" y1="94643" x2="14333" y2="94643"/>
                        <a14:foregroundMark x1="16333" y1="83929" x2="16333" y2="83929"/>
                        <a14:foregroundMark x1="6333" y1="89286" x2="6333" y2="89286"/>
                        <a14:foregroundMark x1="1333" y1="88690" x2="1333" y2="88690"/>
                        <a14:foregroundMark x1="62667" y1="92262" x2="62667" y2="92262"/>
                        <a14:foregroundMark x1="71000" y1="95833" x2="71000" y2="95833"/>
                        <a14:foregroundMark x1="73333" y1="6548" x2="73333" y2="6548"/>
                        <a14:backgroundMark x1="62667" y1="74405" x2="62667" y2="74405"/>
                        <a14:backgroundMark x1="7667" y1="77976" x2="7667" y2="77976"/>
                        <a14:backgroundMark x1="63000" y1="71429" x2="63000" y2="71429"/>
                        <a14:backgroundMark x1="24000" y1="52381" x2="24000" y2="5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6" r="20331"/>
          <a:stretch/>
        </p:blipFill>
        <p:spPr bwMode="auto">
          <a:xfrm>
            <a:off x="1072776" y="1638300"/>
            <a:ext cx="3055861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9A9A1C7-7D5A-4802-AF15-DB641D862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891" y="1638300"/>
            <a:ext cx="2009844" cy="2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248A3B8-B677-4BC0-B452-08DAF42B8D94}"/>
              </a:ext>
            </a:extLst>
          </p:cNvPr>
          <p:cNvSpPr txBox="1"/>
          <p:nvPr/>
        </p:nvSpPr>
        <p:spPr>
          <a:xfrm>
            <a:off x="1257300" y="1272977"/>
            <a:ext cx="2020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강서구 </a:t>
            </a:r>
            <a:r>
              <a:rPr lang="en-US" altLang="ko-KR" dirty="0"/>
              <a:t>PC </a:t>
            </a:r>
            <a:r>
              <a:rPr lang="ko-KR" altLang="en-US" dirty="0"/>
              <a:t>방 살인사건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012C62-DABA-41A5-AF5E-EBB4951E9ADB}"/>
              </a:ext>
            </a:extLst>
          </p:cNvPr>
          <p:cNvSpPr txBox="1"/>
          <p:nvPr/>
        </p:nvSpPr>
        <p:spPr>
          <a:xfrm>
            <a:off x="5760891" y="1272977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미 총기 난사 사건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654DCBCA-2ADE-41A4-A909-260BFE57DE35}"/>
              </a:ext>
            </a:extLst>
          </p:cNvPr>
          <p:cNvGrpSpPr/>
          <p:nvPr/>
        </p:nvGrpSpPr>
        <p:grpSpPr>
          <a:xfrm>
            <a:off x="1199418" y="520217"/>
            <a:ext cx="2501919" cy="728745"/>
            <a:chOff x="1072776" y="544232"/>
            <a:chExt cx="2501919" cy="728745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072776" y="544232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0165839-E314-45D0-8D3C-742FA7697F8E}"/>
                </a:ext>
              </a:extLst>
            </p:cNvPr>
            <p:cNvSpPr txBox="1"/>
            <p:nvPr/>
          </p:nvSpPr>
          <p:spPr>
            <a:xfrm>
              <a:off x="1346200" y="965200"/>
              <a:ext cx="22284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 smtClean="0"/>
                <a:t>이게 다 게임 때문이라고</a:t>
              </a:r>
              <a:endParaRPr lang="ko-KR" altLang="en-US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54D0D6B-E264-41C2-8640-753E1267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79" y="1463477"/>
            <a:ext cx="4522242" cy="308142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1A2D77EF-526D-463A-9565-6C9C7964AEB0}"/>
              </a:ext>
            </a:extLst>
          </p:cNvPr>
          <p:cNvCxnSpPr/>
          <p:nvPr/>
        </p:nvCxnSpPr>
        <p:spPr>
          <a:xfrm>
            <a:off x="5534025" y="3343275"/>
            <a:ext cx="8286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199418" y="520217"/>
            <a:ext cx="3194411" cy="752760"/>
            <a:chOff x="1199418" y="520217"/>
            <a:chExt cx="3194411" cy="752760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8C86F5DB-CC66-429C-BD93-FC91A60F82EA}"/>
                </a:ext>
              </a:extLst>
            </p:cNvPr>
            <p:cNvSpPr txBox="1"/>
            <p:nvPr/>
          </p:nvSpPr>
          <p:spPr>
            <a:xfrm>
              <a:off x="1346200" y="965200"/>
              <a:ext cx="3047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: Ah</a:t>
              </a:r>
              <a:r>
                <a:rPr lang="en-US" altLang="ko-KR" dirty="0"/>
                <a:t>~</a:t>
              </a:r>
              <a:r>
                <a:rPr lang="ko-KR" altLang="en-US" dirty="0"/>
                <a:t> </a:t>
              </a:r>
              <a:r>
                <a:rPr lang="en-US" altLang="ko-KR" dirty="0"/>
                <a:t>man~ Korea</a:t>
              </a:r>
              <a:r>
                <a:rPr lang="ko-KR" altLang="en-US" dirty="0"/>
                <a:t> 너무 까다로</a:t>
              </a:r>
              <a:r>
                <a:rPr lang="en-US" altLang="ko-KR" dirty="0"/>
                <a:t>wall~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199418" y="520217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239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811BF05-8276-4729-A51F-96940E789DEE}"/>
              </a:ext>
            </a:extLst>
          </p:cNvPr>
          <p:cNvSpPr txBox="1"/>
          <p:nvPr/>
        </p:nvSpPr>
        <p:spPr>
          <a:xfrm>
            <a:off x="1513310" y="1386168"/>
            <a:ext cx="6157455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 콘텐츠 진흥원에 따르면 </a:t>
            </a:r>
            <a:r>
              <a:rPr lang="ko-KR" altLang="en-US" b="1" dirty="0"/>
              <a:t>게임 해외 수출액은 약 </a:t>
            </a:r>
            <a:r>
              <a:rPr lang="en-US" altLang="ko-KR" b="1" dirty="0"/>
              <a:t>5</a:t>
            </a:r>
            <a:r>
              <a:rPr lang="ko-KR" altLang="en-US" b="1" dirty="0"/>
              <a:t>조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문화 콘텐츠 산업의 해외 매출 비중 </a:t>
            </a:r>
            <a:r>
              <a:rPr lang="en-US" altLang="ko-KR" dirty="0"/>
              <a:t>55%(</a:t>
            </a:r>
            <a:r>
              <a:rPr lang="ko-KR" altLang="en-US" sz="1600" b="1" dirty="0"/>
              <a:t>전체의 절반 이상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게임을 제외한 모든 콘텐츠를 합친 것보다 높은 매출액을 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/>
              <a:t>효과 없는 각종규제</a:t>
            </a:r>
            <a:r>
              <a:rPr lang="ko-KR" altLang="en-US" dirty="0"/>
              <a:t>에 중소 개발사는 등골이 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확률형 아이템의 사행성을 부각시켜 게임을 도박 산업으로 조장하려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 대형 개발사는 </a:t>
            </a:r>
            <a:r>
              <a:rPr lang="ko-KR" altLang="en-US" sz="1600" b="1" dirty="0"/>
              <a:t>이익에만 집중할 수 밖에 없는 구조</a:t>
            </a:r>
            <a:r>
              <a:rPr lang="ko-KR" altLang="en-US" dirty="0"/>
              <a:t>로 변질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600" b="1" dirty="0">
                <a:solidFill>
                  <a:srgbClr val="FF0000"/>
                </a:solidFill>
              </a:rPr>
              <a:t>해외 게임사도 한국 시장을 꺼리는 분위기다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199418" y="520217"/>
            <a:ext cx="3194411" cy="752760"/>
            <a:chOff x="1199418" y="520217"/>
            <a:chExt cx="3194411" cy="752760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C86F5DB-CC66-429C-BD93-FC91A60F82EA}"/>
                </a:ext>
              </a:extLst>
            </p:cNvPr>
            <p:cNvSpPr txBox="1"/>
            <p:nvPr/>
          </p:nvSpPr>
          <p:spPr>
            <a:xfrm>
              <a:off x="1346200" y="965200"/>
              <a:ext cx="3047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: Ah</a:t>
              </a:r>
              <a:r>
                <a:rPr lang="en-US" altLang="ko-KR" dirty="0"/>
                <a:t>~</a:t>
              </a:r>
              <a:r>
                <a:rPr lang="ko-KR" altLang="en-US" dirty="0"/>
                <a:t> </a:t>
              </a:r>
              <a:r>
                <a:rPr lang="en-US" altLang="ko-KR" dirty="0"/>
                <a:t>man~ Korea</a:t>
              </a:r>
              <a:r>
                <a:rPr lang="ko-KR" altLang="en-US" dirty="0"/>
                <a:t> 너무 까다로</a:t>
              </a:r>
              <a:r>
                <a:rPr lang="en-US" altLang="ko-KR" dirty="0"/>
                <a:t>wall~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199418" y="520217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327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764A4C3-8DE5-40B9-B35C-805717D18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412" y1="60000" x2="21412" y2="60000"/>
                        <a14:foregroundMark x1="22353" y1="58182" x2="22353" y2="58182"/>
                        <a14:foregroundMark x1="21176" y1="44545" x2="21176" y2="44545"/>
                        <a14:foregroundMark x1="20000" y1="40909" x2="20000" y2="40909"/>
                        <a14:foregroundMark x1="29647" y1="32727" x2="29647" y2="32727"/>
                        <a14:foregroundMark x1="29176" y1="12727" x2="29176" y2="12727"/>
                        <a14:foregroundMark x1="25176" y1="22727" x2="25176" y2="22727"/>
                        <a14:foregroundMark x1="34353" y1="70909" x2="34353" y2="70909"/>
                        <a14:foregroundMark x1="36000" y1="72727" x2="36000" y2="72727"/>
                        <a14:foregroundMark x1="34588" y1="72727" x2="34588" y2="72727"/>
                        <a14:foregroundMark x1="34588" y1="79091" x2="34588" y2="79091"/>
                        <a14:foregroundMark x1="34824" y1="80000" x2="34824" y2="80000"/>
                        <a14:foregroundMark x1="35294" y1="85455" x2="35294" y2="85455"/>
                        <a14:foregroundMark x1="35765" y1="87273" x2="35765" y2="87273"/>
                        <a14:foregroundMark x1="36235" y1="90000" x2="36235" y2="90000"/>
                        <a14:foregroundMark x1="30588" y1="65455" x2="30588" y2="65455"/>
                        <a14:foregroundMark x1="31294" y1="59091" x2="31294" y2="59091"/>
                        <a14:foregroundMark x1="31294" y1="52727" x2="31294" y2="52727"/>
                        <a14:foregroundMark x1="30824" y1="50909" x2="30824" y2="50909"/>
                        <a14:foregroundMark x1="32706" y1="33636" x2="32706" y2="33636"/>
                        <a14:foregroundMark x1="30353" y1="30000" x2="30353" y2="30000"/>
                        <a14:foregroundMark x1="32235" y1="60909" x2="32235" y2="60909"/>
                        <a14:foregroundMark x1="35765" y1="60000" x2="35765" y2="6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308" y="2047875"/>
            <a:ext cx="4048125" cy="1047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20D3C93-E7B8-4B99-8F1E-4E9B1A874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52" r="62680" b="75185"/>
          <a:stretch/>
        </p:blipFill>
        <p:spPr>
          <a:xfrm>
            <a:off x="4977732" y="2047875"/>
            <a:ext cx="3065517" cy="104775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199418" y="520217"/>
            <a:ext cx="3194411" cy="752760"/>
            <a:chOff x="1199418" y="520217"/>
            <a:chExt cx="3194411" cy="75276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C86F5DB-CC66-429C-BD93-FC91A60F82EA}"/>
                </a:ext>
              </a:extLst>
            </p:cNvPr>
            <p:cNvSpPr txBox="1"/>
            <p:nvPr/>
          </p:nvSpPr>
          <p:spPr>
            <a:xfrm>
              <a:off x="1346200" y="965200"/>
              <a:ext cx="3047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: Ah</a:t>
              </a:r>
              <a:r>
                <a:rPr lang="en-US" altLang="ko-KR" dirty="0"/>
                <a:t>~</a:t>
              </a:r>
              <a:r>
                <a:rPr lang="ko-KR" altLang="en-US" dirty="0"/>
                <a:t> </a:t>
              </a:r>
              <a:r>
                <a:rPr lang="en-US" altLang="ko-KR" dirty="0"/>
                <a:t>man~ Korea</a:t>
              </a:r>
              <a:r>
                <a:rPr lang="ko-KR" altLang="en-US" dirty="0"/>
                <a:t> 너무 까다로</a:t>
              </a:r>
              <a:r>
                <a:rPr lang="en-US" altLang="ko-KR" dirty="0"/>
                <a:t>wall~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B09396D-BE18-496B-924A-18E3EE64ACFC}"/>
                </a:ext>
              </a:extLst>
            </p:cNvPr>
            <p:cNvSpPr txBox="1"/>
            <p:nvPr/>
          </p:nvSpPr>
          <p:spPr>
            <a:xfrm>
              <a:off x="1199418" y="520217"/>
              <a:ext cx="1378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 smtClean="0"/>
                <a:t>사회적 인식</a:t>
              </a:r>
              <a:endParaRPr lang="ko-KR" altLang="en-US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0211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1655816" y="2283718"/>
            <a:ext cx="1260000" cy="540000"/>
          </a:xfrm>
          <a:prstGeom prst="flowChartPunchedCard">
            <a:avLst/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RB</a:t>
            </a:r>
            <a:endParaRPr sz="2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A04BDBC-0E92-4D23-B92D-2807067DA9AA}"/>
              </a:ext>
            </a:extLst>
          </p:cNvPr>
          <p:cNvSpPr txBox="1"/>
          <p:nvPr/>
        </p:nvSpPr>
        <p:spPr>
          <a:xfrm>
            <a:off x="3162800" y="1786920"/>
            <a:ext cx="2818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/>
              <a:t>인식 개선</a:t>
            </a:r>
            <a:endParaRPr lang="en-US" altLang="ko-KR" sz="4800" b="1" dirty="0"/>
          </a:p>
          <a:p>
            <a:pPr algn="ctr"/>
            <a:r>
              <a:rPr lang="ko-KR" altLang="en-US" sz="4800" b="1" dirty="0"/>
              <a:t>노력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="" xmlns:a16="http://schemas.microsoft.com/office/drawing/2014/main" id="{D0543625-EF4B-4628-9CD8-27A1B289E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41520"/>
              </p:ext>
            </p:extLst>
          </p:nvPr>
        </p:nvGraphicFramePr>
        <p:xfrm>
          <a:off x="438150" y="885824"/>
          <a:ext cx="8267700" cy="371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8" name="Google Shape;88;p3"/>
          <p:cNvSpPr/>
          <p:nvPr/>
        </p:nvSpPr>
        <p:spPr>
          <a:xfrm>
            <a:off x="1855976" y="1578563"/>
            <a:ext cx="575491" cy="626483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4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3273803" y="1578563"/>
            <a:ext cx="575491" cy="626484"/>
          </a:xfrm>
          <a:prstGeom prst="ellipse">
            <a:avLst/>
          </a:prstGeom>
          <a:solidFill>
            <a:srgbClr val="FF3B3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4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4703797" y="1576720"/>
            <a:ext cx="575492" cy="626485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6121623" y="1554818"/>
            <a:ext cx="612551" cy="666827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433302" y="1734675"/>
            <a:ext cx="920274" cy="423543"/>
          </a:xfrm>
          <a:prstGeom prst="snip1Rect">
            <a:avLst>
              <a:gd name="adj" fmla="val 27243"/>
            </a:avLst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LB</a:t>
            </a:r>
            <a:endParaRPr sz="32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7539451" y="1734675"/>
            <a:ext cx="915917" cy="421538"/>
          </a:xfrm>
          <a:prstGeom prst="flowChartPunchedCard">
            <a:avLst/>
          </a:prstGeom>
          <a:solidFill>
            <a:srgbClr val="26262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RB</a:t>
            </a: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132D7D2D-85C1-49DE-9C95-4D7701573D54}"/>
              </a:ext>
            </a:extLst>
          </p:cNvPr>
          <p:cNvGrpSpPr/>
          <p:nvPr/>
        </p:nvGrpSpPr>
        <p:grpSpPr>
          <a:xfrm>
            <a:off x="1545295" y="488479"/>
            <a:ext cx="2685351" cy="677109"/>
            <a:chOff x="1545295" y="488479"/>
            <a:chExt cx="2685351" cy="677109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DF12C825-5281-40BC-B6D0-71B108BECC92}"/>
                </a:ext>
              </a:extLst>
            </p:cNvPr>
            <p:cNvSpPr txBox="1"/>
            <p:nvPr/>
          </p:nvSpPr>
          <p:spPr>
            <a:xfrm>
              <a:off x="1545295" y="48847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인식 개선을 위한 노력들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9DA81DE0-4BFB-4D2A-A84E-A9E863BE447B}"/>
                </a:ext>
              </a:extLst>
            </p:cNvPr>
            <p:cNvSpPr txBox="1"/>
            <p:nvPr/>
          </p:nvSpPr>
          <p:spPr>
            <a:xfrm>
              <a:off x="1692772" y="857811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사회적 기부 활동</a:t>
              </a:r>
            </a:p>
          </p:txBody>
        </p:sp>
      </p:grpSp>
      <p:pic>
        <p:nvPicPr>
          <p:cNvPr id="13314" name="Picture 2" descr="게임회사 기부에 대한 이미지 검색결과">
            <a:extLst>
              <a:ext uri="{FF2B5EF4-FFF2-40B4-BE49-F238E27FC236}">
                <a16:creationId xmlns="" xmlns:a16="http://schemas.microsoft.com/office/drawing/2014/main" id="{3077085F-0808-4204-BE72-CB240ACE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7" y="153492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관련 이미지">
            <a:extLst>
              <a:ext uri="{FF2B5EF4-FFF2-40B4-BE49-F238E27FC236}">
                <a16:creationId xmlns="" xmlns:a16="http://schemas.microsoft.com/office/drawing/2014/main" id="{548706C7-A2A0-4392-9B5C-660B276D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2" y="1534920"/>
            <a:ext cx="277711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게임 회사 기부에 대한 이미지 검색결과">
            <a:extLst>
              <a:ext uri="{FF2B5EF4-FFF2-40B4-BE49-F238E27FC236}">
                <a16:creationId xmlns="" xmlns:a16="http://schemas.microsoft.com/office/drawing/2014/main" id="{DF3E6CD7-051E-4565-AAD3-3FAF7734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67" y="1532675"/>
            <a:ext cx="1845605" cy="184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2A5F5A3-4F94-4B59-AFEF-2D5C2E776CAE}"/>
              </a:ext>
            </a:extLst>
          </p:cNvPr>
          <p:cNvGrpSpPr/>
          <p:nvPr/>
        </p:nvGrpSpPr>
        <p:grpSpPr>
          <a:xfrm>
            <a:off x="1545295" y="498004"/>
            <a:ext cx="2685351" cy="677109"/>
            <a:chOff x="1545295" y="488479"/>
            <a:chExt cx="2685351" cy="677109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C52AF7A2-86D3-47C1-8802-39DF4849932A}"/>
                </a:ext>
              </a:extLst>
            </p:cNvPr>
            <p:cNvSpPr txBox="1"/>
            <p:nvPr/>
          </p:nvSpPr>
          <p:spPr>
            <a:xfrm>
              <a:off x="1545295" y="48847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인식 개선을 위한 노력들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427721F-AF53-4007-98E8-99126C27D9C1}"/>
                </a:ext>
              </a:extLst>
            </p:cNvPr>
            <p:cNvSpPr txBox="1"/>
            <p:nvPr/>
          </p:nvSpPr>
          <p:spPr>
            <a:xfrm>
              <a:off x="1692772" y="857811"/>
              <a:ext cx="24080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잃었던 문화제를 찾아오다</a:t>
              </a:r>
            </a:p>
          </p:txBody>
        </p:sp>
      </p:grpSp>
      <p:pic>
        <p:nvPicPr>
          <p:cNvPr id="15362" name="Picture 2" descr="롤 문화제에 대한 이미지 검색결과">
            <a:extLst>
              <a:ext uri="{FF2B5EF4-FFF2-40B4-BE49-F238E27FC236}">
                <a16:creationId xmlns="" xmlns:a16="http://schemas.microsoft.com/office/drawing/2014/main" id="{12EB61E1-AD6E-4099-96DD-78770EB6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170" y="1343263"/>
            <a:ext cx="2408033" cy="144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롤 문화제에 대한 이미지 검색결과">
            <a:extLst>
              <a:ext uri="{FF2B5EF4-FFF2-40B4-BE49-F238E27FC236}">
                <a16:creationId xmlns="" xmlns:a16="http://schemas.microsoft.com/office/drawing/2014/main" id="{947A1D91-BE1E-462B-9654-21A0E9A1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97" y="2951774"/>
            <a:ext cx="2151021" cy="150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988D305-9C33-4821-BCC4-E56098B7A4F5}"/>
              </a:ext>
            </a:extLst>
          </p:cNvPr>
          <p:cNvSpPr txBox="1"/>
          <p:nvPr/>
        </p:nvSpPr>
        <p:spPr>
          <a:xfrm>
            <a:off x="4648200" y="1293451"/>
            <a:ext cx="3026791" cy="2556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 err="1"/>
              <a:t>라이엇</a:t>
            </a:r>
            <a:r>
              <a:rPr lang="ko-KR" altLang="en-US" dirty="0"/>
              <a:t> 게임즈</a:t>
            </a:r>
            <a:r>
              <a:rPr lang="en-US" altLang="ko-KR" dirty="0"/>
              <a:t>(</a:t>
            </a:r>
            <a:r>
              <a:rPr lang="ko-KR" altLang="en-US" dirty="0" err="1"/>
              <a:t>리그오브레전드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한국의 과거에 분실했던 문화유산을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한국 형 컨텐츠의 수입금으로 되 </a:t>
            </a:r>
            <a:endParaRPr lang="en-US" altLang="ko-KR" dirty="0"/>
          </a:p>
          <a:p>
            <a:pPr>
              <a:lnSpc>
                <a:spcPct val="300000"/>
              </a:lnSpc>
            </a:pPr>
            <a:r>
              <a:rPr lang="ko-KR" altLang="en-US" dirty="0"/>
              <a:t>찾아오는데 큰 공을 세웠었다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111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56967AE9-4555-43F1-B2FA-9C80A33CF0A8}"/>
              </a:ext>
            </a:extLst>
          </p:cNvPr>
          <p:cNvGrpSpPr/>
          <p:nvPr/>
        </p:nvGrpSpPr>
        <p:grpSpPr>
          <a:xfrm>
            <a:off x="1545295" y="498004"/>
            <a:ext cx="2685351" cy="677109"/>
            <a:chOff x="1545295" y="488479"/>
            <a:chExt cx="2685351" cy="677109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3CFEDF5A-6EB5-4D20-82EB-DEED2347E924}"/>
                </a:ext>
              </a:extLst>
            </p:cNvPr>
            <p:cNvSpPr txBox="1"/>
            <p:nvPr/>
          </p:nvSpPr>
          <p:spPr>
            <a:xfrm>
              <a:off x="1545295" y="48847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인식 개선을 위한 노력들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CF4551F-A1E1-4C51-9CCB-DC8FE5D3DBC6}"/>
                </a:ext>
              </a:extLst>
            </p:cNvPr>
            <p:cNvSpPr txBox="1"/>
            <p:nvPr/>
          </p:nvSpPr>
          <p:spPr>
            <a:xfrm>
              <a:off x="1692772" y="857811"/>
              <a:ext cx="1510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적극 적인 규제</a:t>
              </a:r>
            </a:p>
          </p:txBody>
        </p:sp>
      </p:grpSp>
      <p:pic>
        <p:nvPicPr>
          <p:cNvPr id="14338" name="Picture 2" descr="게임 중 폭언에 대한 이미지 검색결과">
            <a:extLst>
              <a:ext uri="{FF2B5EF4-FFF2-40B4-BE49-F238E27FC236}">
                <a16:creationId xmlns="" xmlns:a16="http://schemas.microsoft.com/office/drawing/2014/main" id="{BDF6879F-E9C1-4060-916E-E69007078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1" y="1544445"/>
            <a:ext cx="2388481" cy="19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오버워치 욕설 채팅에 대한 이미지 검색결과">
            <a:extLst>
              <a:ext uri="{FF2B5EF4-FFF2-40B4-BE49-F238E27FC236}">
                <a16:creationId xmlns="" xmlns:a16="http://schemas.microsoft.com/office/drawing/2014/main" id="{9AE75FAF-62A8-4B22-B35C-C741DF386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630" y="1544445"/>
            <a:ext cx="1748740" cy="19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관련 이미지">
            <a:extLst>
              <a:ext uri="{FF2B5EF4-FFF2-40B4-BE49-F238E27FC236}">
                <a16:creationId xmlns="" xmlns:a16="http://schemas.microsoft.com/office/drawing/2014/main" id="{B54549E5-2111-40BE-B7CB-6B75B4A7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78" y="1239645"/>
            <a:ext cx="2388481" cy="120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게임 욕설 채팅 이용정지에 대한 이미지 검색결과">
            <a:extLst>
              <a:ext uri="{FF2B5EF4-FFF2-40B4-BE49-F238E27FC236}">
                <a16:creationId xmlns="" xmlns:a16="http://schemas.microsoft.com/office/drawing/2014/main" id="{D90B2050-C380-4C53-B5F9-3073043D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878" y="2576513"/>
            <a:ext cx="2388481" cy="13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66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3F85F08-81EA-4A90-9D10-FF2835A05766}"/>
              </a:ext>
            </a:extLst>
          </p:cNvPr>
          <p:cNvSpPr txBox="1"/>
          <p:nvPr/>
        </p:nvSpPr>
        <p:spPr>
          <a:xfrm>
            <a:off x="999547" y="2310140"/>
            <a:ext cx="7144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아쉽게도 노력에 비해 많이 알려지지 않았다</a:t>
            </a:r>
          </a:p>
        </p:txBody>
      </p:sp>
    </p:spTree>
    <p:extLst>
      <p:ext uri="{BB962C8B-B14F-4D97-AF65-F5344CB8AC3E}">
        <p14:creationId xmlns:p14="http://schemas.microsoft.com/office/powerpoint/2010/main" val="2833836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10212" y="403344"/>
            <a:ext cx="6074895" cy="4134874"/>
            <a:chOff x="660717" y="793869"/>
            <a:chExt cx="6074895" cy="4134874"/>
          </a:xfrm>
        </p:grpSpPr>
        <p:sp>
          <p:nvSpPr>
            <p:cNvPr id="2" name="Google Shape;98;p4"/>
            <p:cNvSpPr/>
            <p:nvPr/>
          </p:nvSpPr>
          <p:spPr>
            <a:xfrm>
              <a:off x="827776" y="793869"/>
              <a:ext cx="591449" cy="640665"/>
            </a:xfrm>
            <a:prstGeom prst="ellipse">
              <a:avLst/>
            </a:prstGeom>
            <a:solidFill>
              <a:srgbClr val="00B05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" name="Google Shape;107;p6"/>
            <p:cNvSpPr/>
            <p:nvPr/>
          </p:nvSpPr>
          <p:spPr>
            <a:xfrm>
              <a:off x="827776" y="1729869"/>
              <a:ext cx="591383" cy="640665"/>
            </a:xfrm>
            <a:prstGeom prst="ellipse">
              <a:avLst/>
            </a:prstGeom>
            <a:solidFill>
              <a:srgbClr val="FF3B3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</a:t>
              </a:r>
              <a:endParaRPr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" name="Google Shape;116;p8"/>
            <p:cNvSpPr/>
            <p:nvPr/>
          </p:nvSpPr>
          <p:spPr>
            <a:xfrm>
              <a:off x="827872" y="2665869"/>
              <a:ext cx="591383" cy="640665"/>
            </a:xfrm>
            <a:prstGeom prst="ellipse">
              <a:avLst/>
            </a:prstGeom>
            <a:solidFill>
              <a:srgbClr val="538C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X</a:t>
              </a:r>
              <a:endParaRPr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" name="Google Shape;125;p10"/>
            <p:cNvSpPr/>
            <p:nvPr/>
          </p:nvSpPr>
          <p:spPr>
            <a:xfrm>
              <a:off x="827776" y="3601869"/>
              <a:ext cx="591383" cy="640665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Y</a:t>
              </a:r>
              <a:endParaRPr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5450" y="960312"/>
              <a:ext cx="4921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유저의 </a:t>
              </a:r>
              <a:r>
                <a:rPr lang="en-US" altLang="ko-KR" dirty="0" smtClean="0"/>
                <a:t>‘</a:t>
              </a:r>
              <a:r>
                <a:rPr lang="ko-KR" altLang="en-US" dirty="0" err="1" smtClean="0"/>
                <a:t>니즈</a:t>
              </a:r>
              <a:r>
                <a:rPr lang="en-US" altLang="ko-KR" dirty="0" smtClean="0"/>
                <a:t>’</a:t>
              </a:r>
              <a:r>
                <a:rPr lang="ko-KR" altLang="en-US" dirty="0" smtClean="0"/>
                <a:t>를 반영해 </a:t>
              </a:r>
              <a:r>
                <a:rPr lang="ko-KR" altLang="en-US" dirty="0" err="1" smtClean="0"/>
                <a:t>폭풍같은</a:t>
              </a:r>
              <a:r>
                <a:rPr lang="ko-KR" altLang="en-US" dirty="0" smtClean="0"/>
                <a:t> 성장을 이룬 한국 게임산업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5450" y="1896312"/>
              <a:ext cx="5040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게임을 좋아 해주던 유저 덕분에 성공 적인 </a:t>
              </a:r>
              <a:r>
                <a:rPr lang="en-US" altLang="ko-KR" dirty="0" smtClean="0"/>
                <a:t>2</a:t>
              </a:r>
              <a:r>
                <a:rPr lang="ko-KR" altLang="en-US" dirty="0" smtClean="0"/>
                <a:t>차 문화산업 시작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5450" y="2832312"/>
              <a:ext cx="2079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성공적인 세계시장 진입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95450" y="3768312"/>
              <a:ext cx="41232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사회적으로 좋지 않는 시선을 받는 한국 게임 산업</a:t>
              </a:r>
              <a:endParaRPr lang="ko-KR" altLang="en-US" dirty="0"/>
            </a:p>
          </p:txBody>
        </p:sp>
        <p:sp>
          <p:nvSpPr>
            <p:cNvPr id="11" name="Google Shape;134;p12"/>
            <p:cNvSpPr/>
            <p:nvPr/>
          </p:nvSpPr>
          <p:spPr>
            <a:xfrm>
              <a:off x="660717" y="4505325"/>
              <a:ext cx="925692" cy="423418"/>
            </a:xfrm>
            <a:prstGeom prst="flowChartPunchedCard">
              <a:avLst/>
            </a:prstGeom>
            <a:solidFill>
              <a:srgbClr val="26262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RB</a:t>
              </a:r>
              <a:endParaRPr sz="2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95450" y="4563145"/>
              <a:ext cx="3305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인식 계선을 위해 기업에서 하는 노력들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4762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576" y="2427236"/>
            <a:ext cx="8717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여러분은 게임의 가장 중요한 가치는 무엇이라고 생각하시나요</a:t>
            </a:r>
            <a:r>
              <a:rPr lang="en-US" altLang="ko-KR" sz="2400" b="1" dirty="0" smtClean="0"/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689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A3265B3-A00C-45DE-B261-EFED2DCBAD60}"/>
              </a:ext>
            </a:extLst>
          </p:cNvPr>
          <p:cNvSpPr txBox="1"/>
          <p:nvPr/>
        </p:nvSpPr>
        <p:spPr>
          <a:xfrm>
            <a:off x="2844604" y="2156251"/>
            <a:ext cx="3454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3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5095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/>
          <p:nvPr/>
        </p:nvSpPr>
        <p:spPr>
          <a:xfrm>
            <a:off x="1691680" y="2089210"/>
            <a:ext cx="864096" cy="9360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4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83;p2">
            <a:extLst>
              <a:ext uri="{FF2B5EF4-FFF2-40B4-BE49-F238E27FC236}">
                <a16:creationId xmlns="" xmlns:a16="http://schemas.microsoft.com/office/drawing/2014/main" id="{0B8B0BFC-9DEF-4521-89B8-394F74556F5E}"/>
              </a:ext>
            </a:extLst>
          </p:cNvPr>
          <p:cNvSpPr txBox="1"/>
          <p:nvPr/>
        </p:nvSpPr>
        <p:spPr>
          <a:xfrm>
            <a:off x="2595514" y="1732350"/>
            <a:ext cx="3952971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ln>
                  <a:solidFill>
                    <a:schemeClr val="bg1"/>
                  </a:solidFill>
                </a:ln>
              </a:rPr>
              <a:t>한국 게임 시장의 발전</a:t>
            </a:r>
            <a:endParaRPr sz="4800" b="1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0년대 게임 잡지에 대한 이미지 검색결과">
            <a:extLst>
              <a:ext uri="{FF2B5EF4-FFF2-40B4-BE49-F238E27FC236}">
                <a16:creationId xmlns="" xmlns:a16="http://schemas.microsoft.com/office/drawing/2014/main" id="{A419A3B9-87F8-4A82-A10E-0647BD185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34" y="1521883"/>
            <a:ext cx="3134146" cy="20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8023AC29-1397-4A16-AEA0-8ACA58EC14C8}"/>
              </a:ext>
            </a:extLst>
          </p:cNvPr>
          <p:cNvGrpSpPr/>
          <p:nvPr/>
        </p:nvGrpSpPr>
        <p:grpSpPr>
          <a:xfrm>
            <a:off x="1028700" y="505016"/>
            <a:ext cx="2931283" cy="677109"/>
            <a:chOff x="1028700" y="562166"/>
            <a:chExt cx="2931283" cy="677109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E6C0E524-6D24-4265-9EA4-15BA3EFB05A9}"/>
                </a:ext>
              </a:extLst>
            </p:cNvPr>
            <p:cNvSpPr txBox="1"/>
            <p:nvPr/>
          </p:nvSpPr>
          <p:spPr>
            <a:xfrm>
              <a:off x="1028700" y="562166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한국 게임 시장의 발전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A5BCD5CB-AA3A-48E9-AE35-A5A8F41A9E0C}"/>
                </a:ext>
              </a:extLst>
            </p:cNvPr>
            <p:cNvSpPr txBox="1"/>
            <p:nvPr/>
          </p:nvSpPr>
          <p:spPr>
            <a:xfrm>
              <a:off x="1123950" y="931498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저작권 해적 </a:t>
              </a:r>
              <a:r>
                <a:rPr lang="en-US" altLang="ko-KR" dirty="0"/>
                <a:t>(</a:t>
              </a:r>
              <a:r>
                <a:rPr lang="ko-KR" altLang="en-US" dirty="0"/>
                <a:t>일명 </a:t>
              </a:r>
              <a:r>
                <a:rPr lang="en-US" altLang="ko-KR" dirty="0"/>
                <a:t>‘</a:t>
              </a:r>
              <a:r>
                <a:rPr lang="ko-KR" altLang="en-US" dirty="0" err="1"/>
                <a:t>복돌이</a:t>
              </a:r>
              <a:r>
                <a:rPr lang="en-US" altLang="ko-KR" dirty="0"/>
                <a:t>’</a:t>
              </a:r>
              <a:r>
                <a:rPr lang="ko-KR" altLang="en-US" dirty="0"/>
                <a:t> 유저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35595A13-EDB8-47CF-AE28-1700E498533D}"/>
              </a:ext>
            </a:extLst>
          </p:cNvPr>
          <p:cNvGrpSpPr/>
          <p:nvPr/>
        </p:nvGrpSpPr>
        <p:grpSpPr>
          <a:xfrm>
            <a:off x="1028700" y="1476374"/>
            <a:ext cx="4950394" cy="2673156"/>
            <a:chOff x="1028700" y="1476375"/>
            <a:chExt cx="4950394" cy="2202610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67A5847-DDF9-4FE7-BFB2-D5BE0990C744}"/>
                </a:ext>
              </a:extLst>
            </p:cNvPr>
            <p:cNvSpPr txBox="1"/>
            <p:nvPr/>
          </p:nvSpPr>
          <p:spPr>
            <a:xfrm>
              <a:off x="1028700" y="1476375"/>
              <a:ext cx="3913251" cy="575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90</a:t>
              </a:r>
              <a:r>
                <a:rPr lang="ko-KR" altLang="en-US" dirty="0"/>
                <a:t>년대 초 중반 게임사들은 비디오 게임을 제작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유동 하는 방식으로 수입을 창출했었다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C74A1D2C-A00D-4E0B-BE62-86FE8268B777}"/>
                </a:ext>
              </a:extLst>
            </p:cNvPr>
            <p:cNvSpPr txBox="1"/>
            <p:nvPr/>
          </p:nvSpPr>
          <p:spPr>
            <a:xfrm>
              <a:off x="1028700" y="2126045"/>
              <a:ext cx="3405099" cy="253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잡지사의 욕심에 해서는 안 될 짓을 하다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74754F2-2E11-4EAD-97D9-8009455F70EB}"/>
                </a:ext>
              </a:extLst>
            </p:cNvPr>
            <p:cNvSpPr txBox="1"/>
            <p:nvPr/>
          </p:nvSpPr>
          <p:spPr>
            <a:xfrm>
              <a:off x="1028700" y="2775715"/>
              <a:ext cx="4439036" cy="278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너도 나도 </a:t>
              </a:r>
              <a:r>
                <a:rPr lang="ko-KR" altLang="en-US" sz="1600" b="1" dirty="0"/>
                <a:t>잡지에 게임</a:t>
              </a:r>
              <a:r>
                <a:rPr lang="en-US" altLang="ko-KR" sz="1600" b="1" dirty="0"/>
                <a:t>cd</a:t>
              </a:r>
              <a:r>
                <a:rPr lang="ko-KR" altLang="en-US" sz="1600" b="1" dirty="0"/>
                <a:t>를 동봉해 출판</a:t>
              </a:r>
              <a:r>
                <a:rPr lang="ko-KR" altLang="en-US" dirty="0"/>
                <a:t>하기 시작</a:t>
              </a:r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4E535D39-0097-4456-96B6-5433E19F4B07}"/>
                </a:ext>
              </a:extLst>
            </p:cNvPr>
            <p:cNvSpPr txBox="1"/>
            <p:nvPr/>
          </p:nvSpPr>
          <p:spPr>
            <a:xfrm>
              <a:off x="1028700" y="3425385"/>
              <a:ext cx="4950394" cy="253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유일하게 버티던 중소 개발사도 </a:t>
              </a:r>
              <a:r>
                <a:rPr lang="en-US" altLang="ko-KR" dirty="0"/>
                <a:t>cd</a:t>
              </a:r>
              <a:r>
                <a:rPr lang="ko-KR" altLang="en-US" dirty="0"/>
                <a:t>발매 후 수입이 없어 파산</a:t>
              </a:r>
              <a:endParaRPr lang="en-US" altLang="ko-KR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90년대 리니지에 대한 이미지 검색결과">
            <a:extLst>
              <a:ext uri="{FF2B5EF4-FFF2-40B4-BE49-F238E27FC236}">
                <a16:creationId xmlns="" xmlns:a16="http://schemas.microsoft.com/office/drawing/2014/main" id="{3C0DDFF8-CCB2-4F3E-8B47-C2121BB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65" y="1514810"/>
            <a:ext cx="3360525" cy="211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3053F8CC-D1D4-4B6F-9402-576D36189777}"/>
              </a:ext>
            </a:extLst>
          </p:cNvPr>
          <p:cNvGrpSpPr/>
          <p:nvPr/>
        </p:nvGrpSpPr>
        <p:grpSpPr>
          <a:xfrm>
            <a:off x="1143000" y="1713200"/>
            <a:ext cx="4535216" cy="2382339"/>
            <a:chOff x="1143000" y="1565040"/>
            <a:chExt cx="4535216" cy="1689426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44B802D0-572C-4737-B497-111555371380}"/>
                </a:ext>
              </a:extLst>
            </p:cNvPr>
            <p:cNvSpPr txBox="1"/>
            <p:nvPr/>
          </p:nvSpPr>
          <p:spPr>
            <a:xfrm>
              <a:off x="1143000" y="2523939"/>
              <a:ext cx="2970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‘</a:t>
              </a:r>
              <a:r>
                <a:rPr lang="ko-KR" altLang="en-US" dirty="0"/>
                <a:t>원조 </a:t>
              </a:r>
              <a:r>
                <a:rPr lang="ko-KR" altLang="en-US" dirty="0" err="1"/>
                <a:t>할매</a:t>
              </a:r>
              <a:r>
                <a:rPr lang="ko-KR" altLang="en-US" dirty="0"/>
                <a:t> 국밥</a:t>
              </a:r>
              <a:r>
                <a:rPr lang="en-US" altLang="ko-KR" dirty="0"/>
                <a:t>’</a:t>
              </a:r>
              <a:r>
                <a:rPr lang="ko-KR" altLang="en-US" dirty="0"/>
                <a:t> 버금가는 원조대란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829F8BED-D0D3-4ED2-9986-C9E6F5E00A20}"/>
                </a:ext>
              </a:extLst>
            </p:cNvPr>
            <p:cNvSpPr txBox="1"/>
            <p:nvPr/>
          </p:nvSpPr>
          <p:spPr>
            <a:xfrm>
              <a:off x="1143000" y="2033496"/>
              <a:ext cx="24881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플레이어들을 한 곳에 모으다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D3BF2EF-7794-4841-BAA1-011B4438359B}"/>
                </a:ext>
              </a:extLst>
            </p:cNvPr>
            <p:cNvSpPr txBox="1"/>
            <p:nvPr/>
          </p:nvSpPr>
          <p:spPr>
            <a:xfrm>
              <a:off x="1171575" y="1565040"/>
              <a:ext cx="4410182" cy="218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“</a:t>
              </a:r>
              <a:r>
                <a:rPr lang="ko-KR" altLang="en-US" dirty="0"/>
                <a:t>바람의 나라</a:t>
              </a:r>
              <a:r>
                <a:rPr lang="en-US" altLang="ko-KR" dirty="0"/>
                <a:t>” “</a:t>
              </a:r>
              <a:r>
                <a:rPr lang="ko-KR" altLang="en-US" dirty="0"/>
                <a:t>리니지</a:t>
              </a:r>
              <a:r>
                <a:rPr lang="en-US" altLang="ko-KR" dirty="0"/>
                <a:t>”,</a:t>
              </a:r>
              <a:r>
                <a:rPr lang="ko-KR" altLang="en-US" dirty="0"/>
                <a:t> 전설로 남을 국산게임의 탄생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3EFD75E-243B-454A-A261-5811DF866992}"/>
                </a:ext>
              </a:extLst>
            </p:cNvPr>
            <p:cNvSpPr txBox="1"/>
            <p:nvPr/>
          </p:nvSpPr>
          <p:spPr>
            <a:xfrm>
              <a:off x="1143000" y="3014382"/>
              <a:ext cx="4535216" cy="240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새로운 수입 구조를 만들어 내다</a:t>
              </a:r>
              <a:r>
                <a:rPr lang="en-US" altLang="ko-KR" sz="1600" b="1" dirty="0"/>
                <a:t>. ( </a:t>
              </a:r>
              <a:r>
                <a:rPr lang="ko-KR" altLang="en-US" sz="1600" b="1" dirty="0"/>
                <a:t>부분 유료화 </a:t>
              </a:r>
              <a:r>
                <a:rPr lang="en-US" altLang="ko-KR" sz="1600" b="1" dirty="0"/>
                <a:t>)</a:t>
              </a:r>
              <a:endParaRPr lang="ko-KR" altLang="en-US" sz="16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8F50EE5-5534-4E39-A8C3-549270C127B0}"/>
              </a:ext>
            </a:extLst>
          </p:cNvPr>
          <p:cNvGrpSpPr/>
          <p:nvPr/>
        </p:nvGrpSpPr>
        <p:grpSpPr>
          <a:xfrm>
            <a:off x="1028700" y="505016"/>
            <a:ext cx="2454518" cy="677109"/>
            <a:chOff x="1028700" y="562166"/>
            <a:chExt cx="2454518" cy="677109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A321E43-9AA7-4A96-9B8A-40D51F665E9A}"/>
                </a:ext>
              </a:extLst>
            </p:cNvPr>
            <p:cNvSpPr txBox="1"/>
            <p:nvPr/>
          </p:nvSpPr>
          <p:spPr>
            <a:xfrm>
              <a:off x="1028700" y="562166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한국 게임 시장의 발전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2621C71-CB2A-4AF5-9CD4-530B95296574}"/>
                </a:ext>
              </a:extLst>
            </p:cNvPr>
            <p:cNvSpPr txBox="1"/>
            <p:nvPr/>
          </p:nvSpPr>
          <p:spPr>
            <a:xfrm>
              <a:off x="1123950" y="931498"/>
              <a:ext cx="21675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선점 효과 </a:t>
              </a:r>
              <a:r>
                <a:rPr lang="en-US" altLang="ko-KR" dirty="0"/>
                <a:t>(</a:t>
              </a:r>
              <a:r>
                <a:rPr lang="ko-KR" altLang="en-US" dirty="0"/>
                <a:t>전설의 출현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075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크레이지아케이드 png에 대한 이미지 검색결과">
            <a:extLst>
              <a:ext uri="{FF2B5EF4-FFF2-40B4-BE49-F238E27FC236}">
                <a16:creationId xmlns="" xmlns:a16="http://schemas.microsoft.com/office/drawing/2014/main" id="{FB8F00BC-0272-488C-920B-4D1682F26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69" b="93722" l="7080" r="89381">
                        <a14:foregroundMark x1="7080" y1="49327" x2="7080" y2="49327"/>
                        <a14:foregroundMark x1="31858" y1="40807" x2="31858" y2="40807"/>
                        <a14:foregroundMark x1="35398" y1="39462" x2="35398" y2="39462"/>
                        <a14:foregroundMark x1="53097" y1="34978" x2="53097" y2="34978"/>
                        <a14:foregroundMark x1="49558" y1="32735" x2="49558" y2="32735"/>
                        <a14:foregroundMark x1="47788" y1="31839" x2="47788" y2="31839"/>
                        <a14:foregroundMark x1="22124" y1="51121" x2="22124" y2="51121"/>
                        <a14:foregroundMark x1="14602" y1="53812" x2="14602" y2="53812"/>
                        <a14:foregroundMark x1="18584" y1="51121" x2="18584" y2="51121"/>
                        <a14:foregroundMark x1="19469" y1="51121" x2="20796" y2="51570"/>
                        <a14:foregroundMark x1="21239" y1="53363" x2="21239" y2="53363"/>
                        <a14:foregroundMark x1="22566" y1="58296" x2="22566" y2="58296"/>
                        <a14:foregroundMark x1="65929" y1="38565" x2="65929" y2="38565"/>
                        <a14:foregroundMark x1="66372" y1="37220" x2="66372" y2="37220"/>
                        <a14:foregroundMark x1="70354" y1="37668" x2="70354" y2="37668"/>
                        <a14:foregroundMark x1="48673" y1="89238" x2="48673" y2="89238"/>
                        <a14:foregroundMark x1="42478" y1="92377" x2="42478" y2="92377"/>
                        <a14:foregroundMark x1="42478" y1="93722" x2="42478" y2="93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969" y="266503"/>
            <a:ext cx="2180874" cy="21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포트리스 png에 대한 이미지 검색결과">
            <a:extLst>
              <a:ext uri="{FF2B5EF4-FFF2-40B4-BE49-F238E27FC236}">
                <a16:creationId xmlns="" xmlns:a16="http://schemas.microsoft.com/office/drawing/2014/main" id="{20CC5E5A-E91D-4EFC-A900-4AB35E6FB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294" y1="28169" x2="24294" y2="28169"/>
                        <a14:foregroundMark x1="22316" y1="22535" x2="22316" y2="22535"/>
                        <a14:foregroundMark x1="37288" y1="19014" x2="37288" y2="19014"/>
                        <a14:foregroundMark x1="39266" y1="11268" x2="39266" y2="11268"/>
                        <a14:foregroundMark x1="44633" y1="28873" x2="44633" y2="28873"/>
                        <a14:foregroundMark x1="25706" y1="37324" x2="25706" y2="37324"/>
                        <a14:foregroundMark x1="22316" y1="19014" x2="22316" y2="19014"/>
                        <a14:foregroundMark x1="23446" y1="19718" x2="23446" y2="19718"/>
                        <a14:foregroundMark x1="24576" y1="63380" x2="24576" y2="63380"/>
                        <a14:foregroundMark x1="24011" y1="64789" x2="24011" y2="64789"/>
                        <a14:foregroundMark x1="21469" y1="64789" x2="21469" y2="64789"/>
                        <a14:foregroundMark x1="16384" y1="69718" x2="16384" y2="69718"/>
                        <a14:foregroundMark x1="15819" y1="73239" x2="15819" y2="73239"/>
                        <a14:foregroundMark x1="15819" y1="78873" x2="15819" y2="78873"/>
                        <a14:foregroundMark x1="16949" y1="83803" x2="16949" y2="83803"/>
                        <a14:foregroundMark x1="21469" y1="84507" x2="21469" y2="84507"/>
                        <a14:foregroundMark x1="36441" y1="71831" x2="36441" y2="71831"/>
                        <a14:foregroundMark x1="40960" y1="58451" x2="40960" y2="58451"/>
                        <a14:foregroundMark x1="45480" y1="58451" x2="45480" y2="58451"/>
                        <a14:foregroundMark x1="46328" y1="71127" x2="46328" y2="71127"/>
                        <a14:foregroundMark x1="46328" y1="80282" x2="46328" y2="80282"/>
                        <a14:foregroundMark x1="56497" y1="58451" x2="56497" y2="58451"/>
                        <a14:foregroundMark x1="58757" y1="56338" x2="58757" y2="56338"/>
                        <a14:foregroundMark x1="61017" y1="61268" x2="61017" y2="61268"/>
                        <a14:foregroundMark x1="63277" y1="59155" x2="63277" y2="59155"/>
                        <a14:foregroundMark x1="63559" y1="69718" x2="63559" y2="69718"/>
                        <a14:foregroundMark x1="59887" y1="76056" x2="59887" y2="76056"/>
                        <a14:foregroundMark x1="74011" y1="26761" x2="74011" y2="26761"/>
                        <a14:foregroundMark x1="74859" y1="61972" x2="74859" y2="61972"/>
                        <a14:foregroundMark x1="77966" y1="59859" x2="77966" y2="59859"/>
                        <a14:foregroundMark x1="80508" y1="56338" x2="80508" y2="56338"/>
                        <a14:foregroundMark x1="79379" y1="57042" x2="79379" y2="57042"/>
                        <a14:foregroundMark x1="64689" y1="30986" x2="64689" y2="30986"/>
                        <a14:backgroundMark x1="80508" y1="54930" x2="80508" y2="54930"/>
                        <a14:backgroundMark x1="80791" y1="56338" x2="80791" y2="56338"/>
                        <a14:backgroundMark x1="24294" y1="17606" x2="24294" y2="17606"/>
                        <a14:backgroundMark x1="23729" y1="17606" x2="23729" y2="17606"/>
                        <a14:backgroundMark x1="23729" y1="17606" x2="23729" y2="17606"/>
                        <a14:backgroundMark x1="24294" y1="17606" x2="24294" y2="17606"/>
                        <a14:backgroundMark x1="23729" y1="17606" x2="23729" y2="17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493" y="2826539"/>
            <a:ext cx="4295082" cy="17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3F7565AC-516D-44A7-92E7-9BA9997A163A}"/>
              </a:ext>
            </a:extLst>
          </p:cNvPr>
          <p:cNvGrpSpPr/>
          <p:nvPr/>
        </p:nvGrpSpPr>
        <p:grpSpPr>
          <a:xfrm>
            <a:off x="1028700" y="1779782"/>
            <a:ext cx="5589992" cy="2176516"/>
            <a:chOff x="1247775" y="1514475"/>
            <a:chExt cx="5589992" cy="1511229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EF6CA945-B546-4969-A60C-5A1F9BEFF9C9}"/>
                </a:ext>
              </a:extLst>
            </p:cNvPr>
            <p:cNvSpPr txBox="1"/>
            <p:nvPr/>
          </p:nvSpPr>
          <p:spPr>
            <a:xfrm>
              <a:off x="1247775" y="1514475"/>
              <a:ext cx="3615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아기자기한 그래픽을 선호하는 유저의 증가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E2E0E73-8FB4-4FFC-A7D4-317EF6A28152}"/>
                </a:ext>
              </a:extLst>
            </p:cNvPr>
            <p:cNvSpPr txBox="1"/>
            <p:nvPr/>
          </p:nvSpPr>
          <p:spPr>
            <a:xfrm>
              <a:off x="1247775" y="1946462"/>
              <a:ext cx="2996333" cy="213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보기 힘들 던 여성 게이머들의 등장</a:t>
              </a:r>
              <a:endParaRPr lang="en-US" altLang="ko-KR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5D7038A-0714-4331-B059-8E468D82D8F9}"/>
                </a:ext>
              </a:extLst>
            </p:cNvPr>
            <p:cNvSpPr txBox="1"/>
            <p:nvPr/>
          </p:nvSpPr>
          <p:spPr>
            <a:xfrm>
              <a:off x="1247775" y="2368548"/>
              <a:ext cx="3584636" cy="213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이미 게임 시장은 남성 중심 문화로 진행 중</a:t>
              </a:r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48B3C11-F626-4F9A-88DE-5246434ACDFE}"/>
                </a:ext>
              </a:extLst>
            </p:cNvPr>
            <p:cNvSpPr txBox="1"/>
            <p:nvPr/>
          </p:nvSpPr>
          <p:spPr>
            <a:xfrm>
              <a:off x="1247775" y="2790634"/>
              <a:ext cx="5589992" cy="235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캐주얼 게임의 등장으로 </a:t>
              </a:r>
              <a:r>
                <a:rPr lang="ko-KR" altLang="en-US" sz="1600" b="1" dirty="0"/>
                <a:t>여성들도 입문하기 쉬운 게임 </a:t>
              </a:r>
              <a:r>
                <a:rPr lang="ko-KR" altLang="en-US" dirty="0"/>
                <a:t>문화 형성</a:t>
              </a:r>
              <a:endParaRPr lang="en-US" altLang="ko-KR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6C32E578-8391-4438-BDDB-F55C34CB45F4}"/>
              </a:ext>
            </a:extLst>
          </p:cNvPr>
          <p:cNvGrpSpPr/>
          <p:nvPr/>
        </p:nvGrpSpPr>
        <p:grpSpPr>
          <a:xfrm>
            <a:off x="1028700" y="495491"/>
            <a:ext cx="2980976" cy="677109"/>
            <a:chOff x="1028700" y="562166"/>
            <a:chExt cx="2980976" cy="677109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1612700-9050-4BC4-B999-23B1336F6DDD}"/>
                </a:ext>
              </a:extLst>
            </p:cNvPr>
            <p:cNvSpPr txBox="1"/>
            <p:nvPr/>
          </p:nvSpPr>
          <p:spPr>
            <a:xfrm>
              <a:off x="1028700" y="562166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한국 게임 시장의 발전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0562B1F-ADB4-4146-BBDF-2EF3C419E34B}"/>
                </a:ext>
              </a:extLst>
            </p:cNvPr>
            <p:cNvSpPr txBox="1"/>
            <p:nvPr/>
          </p:nvSpPr>
          <p:spPr>
            <a:xfrm>
              <a:off x="1123950" y="931498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캐주얼</a:t>
              </a:r>
              <a:r>
                <a:rPr lang="en-US" altLang="ko-KR" dirty="0"/>
                <a:t>(</a:t>
              </a:r>
              <a:r>
                <a:rPr lang="ko-KR" altLang="en-US" dirty="0"/>
                <a:t>여성 게이머를 사로 잡다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459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메이플.png에 대한 이미지 검색결과">
            <a:extLst>
              <a:ext uri="{FF2B5EF4-FFF2-40B4-BE49-F238E27FC236}">
                <a16:creationId xmlns="" xmlns:a16="http://schemas.microsoft.com/office/drawing/2014/main" id="{5DA58F14-F231-4C4F-B241-9483BBD3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6711" l="3268" r="99346">
                        <a14:foregroundMark x1="10458" y1="55263" x2="10458" y2="55263"/>
                        <a14:foregroundMark x1="11111" y1="59868" x2="11111" y2="59868"/>
                        <a14:foregroundMark x1="12418" y1="51316" x2="12418" y2="51316"/>
                        <a14:foregroundMark x1="13725" y1="48026" x2="13725" y2="48026"/>
                        <a14:foregroundMark x1="13725" y1="46711" x2="13725" y2="46711"/>
                        <a14:foregroundMark x1="13725" y1="46711" x2="13725" y2="46711"/>
                        <a14:foregroundMark x1="14706" y1="50000" x2="14706" y2="50000"/>
                        <a14:foregroundMark x1="14706" y1="56579" x2="14706" y2="56579"/>
                        <a14:foregroundMark x1="12418" y1="65132" x2="12418" y2="65132"/>
                        <a14:foregroundMark x1="9150" y1="65789" x2="9150" y2="65789"/>
                        <a14:foregroundMark x1="7516" y1="63816" x2="7516" y2="63816"/>
                        <a14:foregroundMark x1="4902" y1="65132" x2="4902" y2="65132"/>
                        <a14:foregroundMark x1="4248" y1="57895" x2="4248" y2="57895"/>
                        <a14:foregroundMark x1="3268" y1="58553" x2="3268" y2="58553"/>
                        <a14:foregroundMark x1="3595" y1="66447" x2="3595" y2="66447"/>
                        <a14:foregroundMark x1="5229" y1="65132" x2="5229" y2="65132"/>
                        <a14:foregroundMark x1="7843" y1="60526" x2="7843" y2="60526"/>
                        <a14:foregroundMark x1="12745" y1="55263" x2="12745" y2="55263"/>
                        <a14:foregroundMark x1="15033" y1="60526" x2="15033" y2="60526"/>
                        <a14:foregroundMark x1="14706" y1="67105" x2="14706" y2="67105"/>
                        <a14:foregroundMark x1="14706" y1="69737" x2="14706" y2="69737"/>
                        <a14:foregroundMark x1="19281" y1="66447" x2="19281" y2="66447"/>
                        <a14:foregroundMark x1="21895" y1="66447" x2="21895" y2="66447"/>
                        <a14:foregroundMark x1="23203" y1="71053" x2="23203" y2="71053"/>
                        <a14:foregroundMark x1="22876" y1="75658" x2="22876" y2="75658"/>
                        <a14:foregroundMark x1="21242" y1="77632" x2="21242" y2="77632"/>
                        <a14:foregroundMark x1="20261" y1="77632" x2="20261" y2="77632"/>
                        <a14:foregroundMark x1="20588" y1="78289" x2="20588" y2="78289"/>
                        <a14:foregroundMark x1="21895" y1="78947" x2="21895" y2="78947"/>
                        <a14:foregroundMark x1="21895" y1="78947" x2="21895" y2="78947"/>
                        <a14:foregroundMark x1="21569" y1="78289" x2="21569" y2="78289"/>
                        <a14:foregroundMark x1="20915" y1="77632" x2="20915" y2="77632"/>
                        <a14:foregroundMark x1="28105" y1="61842" x2="28105" y2="61842"/>
                        <a14:foregroundMark x1="28105" y1="64474" x2="28105" y2="64474"/>
                        <a14:foregroundMark x1="28431" y1="69737" x2="28431" y2="69737"/>
                        <a14:foregroundMark x1="28431" y1="73026" x2="28431" y2="73684"/>
                        <a14:foregroundMark x1="28431" y1="75000" x2="28431" y2="75000"/>
                        <a14:foregroundMark x1="27778" y1="79605" x2="27778" y2="79605"/>
                        <a14:foregroundMark x1="28431" y1="55921" x2="28431" y2="55921"/>
                        <a14:foregroundMark x1="32680" y1="61184" x2="32680" y2="61184"/>
                        <a14:foregroundMark x1="34641" y1="59868" x2="34641" y2="59868"/>
                        <a14:foregroundMark x1="35294" y1="58553" x2="35294" y2="58553"/>
                        <a14:foregroundMark x1="37255" y1="58553" x2="37255" y2="58553"/>
                        <a14:foregroundMark x1="38562" y1="57895" x2="38562" y2="57895"/>
                        <a14:foregroundMark x1="39542" y1="55921" x2="39542" y2="55921"/>
                        <a14:foregroundMark x1="36928" y1="52632" x2="36928" y2="52632"/>
                        <a14:foregroundMark x1="38889" y1="65132" x2="38889" y2="65132"/>
                        <a14:foregroundMark x1="37908" y1="69737" x2="37908" y2="69737"/>
                        <a14:foregroundMark x1="37908" y1="72368" x2="37908" y2="72368"/>
                        <a14:foregroundMark x1="39869" y1="71711" x2="39869" y2="71711"/>
                        <a14:foregroundMark x1="39869" y1="75658" x2="39869" y2="75658"/>
                        <a14:foregroundMark x1="36601" y1="76316" x2="36601" y2="76316"/>
                        <a14:foregroundMark x1="35621" y1="78947" x2="35621" y2="78947"/>
                        <a14:foregroundMark x1="36928" y1="83553" x2="36928" y2="83553"/>
                        <a14:foregroundMark x1="37908" y1="86184" x2="37908" y2="86184"/>
                        <a14:foregroundMark x1="39869" y1="86184" x2="39869" y2="86184"/>
                        <a14:foregroundMark x1="47386" y1="67105" x2="47386" y2="67105"/>
                        <a14:foregroundMark x1="49346" y1="63158" x2="49346" y2="63158"/>
                        <a14:foregroundMark x1="51961" y1="59868" x2="51961" y2="59868"/>
                        <a14:foregroundMark x1="53595" y1="61842" x2="53595" y2="61842"/>
                        <a14:foregroundMark x1="51307" y1="73684" x2="51307" y2="73684"/>
                        <a14:foregroundMark x1="53595" y1="71711" x2="53595" y2="71711"/>
                        <a14:foregroundMark x1="53268" y1="66447" x2="52941" y2="66447"/>
                        <a14:foregroundMark x1="50980" y1="68421" x2="50980" y2="68421"/>
                        <a14:foregroundMark x1="61438" y1="67763" x2="61438" y2="67763"/>
                        <a14:foregroundMark x1="65033" y1="65789" x2="65033" y2="65789"/>
                        <a14:foregroundMark x1="62092" y1="61184" x2="62092" y2="61184"/>
                        <a14:foregroundMark x1="61765" y1="55921" x2="61765" y2="55263"/>
                        <a14:foregroundMark x1="67974" y1="50658" x2="67974" y2="50658"/>
                        <a14:foregroundMark x1="69281" y1="50000" x2="69281" y2="50000"/>
                        <a14:foregroundMark x1="73856" y1="57895" x2="73856" y2="57895"/>
                        <a14:foregroundMark x1="79085" y1="58553" x2="79085" y2="58553"/>
                        <a14:foregroundMark x1="76471" y1="64474" x2="76471" y2="64474"/>
                        <a14:foregroundMark x1="74183" y1="65789" x2="74183" y2="65789"/>
                        <a14:foregroundMark x1="74183" y1="72368" x2="74183" y2="72368"/>
                        <a14:foregroundMark x1="82026" y1="71053" x2="82026" y2="71053"/>
                        <a14:foregroundMark x1="83333" y1="69737" x2="83333" y2="69737"/>
                        <a14:foregroundMark x1="50980" y1="85526" x2="50980" y2="85526"/>
                        <a14:foregroundMark x1="50327" y1="87500" x2="50327" y2="87500"/>
                        <a14:foregroundMark x1="49673" y1="89474" x2="49673" y2="89474"/>
                        <a14:foregroundMark x1="49020" y1="90789" x2="49020" y2="90789"/>
                        <a14:foregroundMark x1="47712" y1="88816" x2="47712" y2="88816"/>
                        <a14:foregroundMark x1="47059" y1="86184" x2="47059" y2="86184"/>
                        <a14:foregroundMark x1="46078" y1="86184" x2="46078" y2="86184"/>
                        <a14:foregroundMark x1="46405" y1="91447" x2="46405" y2="91447"/>
                        <a14:foregroundMark x1="47059" y1="91447" x2="47059" y2="91447"/>
                        <a14:foregroundMark x1="46732" y1="94737" x2="46732" y2="94737"/>
                        <a14:foregroundMark x1="46732" y1="95395" x2="46732" y2="95395"/>
                        <a14:foregroundMark x1="46405" y1="96053" x2="46405" y2="96053"/>
                        <a14:foregroundMark x1="46078" y1="96711" x2="46078" y2="96711"/>
                        <a14:foregroundMark x1="49673" y1="92105" x2="49673" y2="92105"/>
                        <a14:foregroundMark x1="50980" y1="89474" x2="50980" y2="89474"/>
                        <a14:foregroundMark x1="52288" y1="86184" x2="52288" y2="86184"/>
                        <a14:foregroundMark x1="52941" y1="86842" x2="52941" y2="86842"/>
                        <a14:foregroundMark x1="53268" y1="88816" x2="53268" y2="88816"/>
                        <a14:foregroundMark x1="53268" y1="90789" x2="53268" y2="90789"/>
                        <a14:foregroundMark x1="54248" y1="92763" x2="54248" y2="92763"/>
                        <a14:foregroundMark x1="54575" y1="92763" x2="54575" y2="92763"/>
                        <a14:foregroundMark x1="55229" y1="92763" x2="55229" y2="92763"/>
                        <a14:foregroundMark x1="55882" y1="91447" x2="55882" y2="91447"/>
                        <a14:foregroundMark x1="55556" y1="90132" x2="55556" y2="90132"/>
                        <a14:foregroundMark x1="54902" y1="90132" x2="54902" y2="90132"/>
                        <a14:foregroundMark x1="59150" y1="89474" x2="59150" y2="89474"/>
                        <a14:foregroundMark x1="59477" y1="89474" x2="59477" y2="89474"/>
                        <a14:foregroundMark x1="57843" y1="89474" x2="57843" y2="89474"/>
                        <a14:foregroundMark x1="57516" y1="89474" x2="57516" y2="89474"/>
                        <a14:foregroundMark x1="58497" y1="90789" x2="58497" y2="90789"/>
                        <a14:foregroundMark x1="59150" y1="90789" x2="59150" y2="90789"/>
                        <a14:foregroundMark x1="59804" y1="90132" x2="60131" y2="90132"/>
                        <a14:foregroundMark x1="60458" y1="91447" x2="60458" y2="91447"/>
                        <a14:foregroundMark x1="60784" y1="92105" x2="60784" y2="92105"/>
                        <a14:foregroundMark x1="61111" y1="93421" x2="61111" y2="93421"/>
                        <a14:foregroundMark x1="61111" y1="88158" x2="61111" y2="88158"/>
                        <a14:foregroundMark x1="61111" y1="88158" x2="61111" y2="88158"/>
                        <a14:foregroundMark x1="61765" y1="92105" x2="61765" y2="93421"/>
                        <a14:foregroundMark x1="61765" y1="95395" x2="61765" y2="96053"/>
                        <a14:foregroundMark x1="61765" y1="96711" x2="61765" y2="96711"/>
                        <a14:foregroundMark x1="61438" y1="90132" x2="61438" y2="90132"/>
                        <a14:foregroundMark x1="61765" y1="88816" x2="61765" y2="88816"/>
                        <a14:foregroundMark x1="62092" y1="88158" x2="62092" y2="88158"/>
                        <a14:foregroundMark x1="62418" y1="88816" x2="62418" y2="88816"/>
                        <a14:foregroundMark x1="62092" y1="87500" x2="61765" y2="86842"/>
                        <a14:foregroundMark x1="62092" y1="85526" x2="62092" y2="85526"/>
                        <a14:foregroundMark x1="63399" y1="90789" x2="63072" y2="93421"/>
                        <a14:foregroundMark x1="62745" y1="94737" x2="62745" y2="95395"/>
                        <a14:foregroundMark x1="62418" y1="96711" x2="62418" y2="96711"/>
                        <a14:foregroundMark x1="64706" y1="89474" x2="64706" y2="89474"/>
                        <a14:foregroundMark x1="66013" y1="88816" x2="66013" y2="88816"/>
                        <a14:foregroundMark x1="66667" y1="90789" x2="66667" y2="90789"/>
                        <a14:foregroundMark x1="65359" y1="92105" x2="65359" y2="92105"/>
                        <a14:foregroundMark x1="64706" y1="94079" x2="64706" y2="94079"/>
                        <a14:foregroundMark x1="64706" y1="95395" x2="64706" y2="95395"/>
                        <a14:foregroundMark x1="65359" y1="95395" x2="65359" y2="95395"/>
                        <a14:foregroundMark x1="66340" y1="95395" x2="66340" y2="95395"/>
                        <a14:foregroundMark x1="66013" y1="88158" x2="66013" y2="88158"/>
                        <a14:foregroundMark x1="64706" y1="88816" x2="64706" y2="88816"/>
                        <a14:foregroundMark x1="65033" y1="86842" x2="65033" y2="86842"/>
                        <a14:foregroundMark x1="68954" y1="84211" x2="68954" y2="84211"/>
                        <a14:foregroundMark x1="67647" y1="84868" x2="67647" y2="84868"/>
                        <a14:foregroundMark x1="68627" y1="89474" x2="68627" y2="89474"/>
                        <a14:foregroundMark x1="69935" y1="90132" x2="69935" y2="90132"/>
                        <a14:foregroundMark x1="70261" y1="90789" x2="70261" y2="90789"/>
                        <a14:foregroundMark x1="70261" y1="92105" x2="70261" y2="92105"/>
                        <a14:foregroundMark x1="70261" y1="92763" x2="70261" y2="92763"/>
                        <a14:foregroundMark x1="70261" y1="93421" x2="69935" y2="93421"/>
                        <a14:foregroundMark x1="70261" y1="86184" x2="70261" y2="86184"/>
                        <a14:foregroundMark x1="70915" y1="84868" x2="70915" y2="84868"/>
                        <a14:foregroundMark x1="69935" y1="95395" x2="69935" y2="95395"/>
                        <a14:foregroundMark x1="72876" y1="94079" x2="72876" y2="94079"/>
                        <a14:foregroundMark x1="72549" y1="90132" x2="72549" y2="88816"/>
                        <a14:foregroundMark x1="75163" y1="90132" x2="75163" y2="90132"/>
                        <a14:foregroundMark x1="75490" y1="88158" x2="75490" y2="88158"/>
                        <a14:foregroundMark x1="76144" y1="88158" x2="76144" y2="88158"/>
                        <a14:foregroundMark x1="76471" y1="88816" x2="76471" y2="88816"/>
                        <a14:foregroundMark x1="77451" y1="89474" x2="77451" y2="89474"/>
                        <a14:foregroundMark x1="77451" y1="86842" x2="77451" y2="86842"/>
                        <a14:foregroundMark x1="75817" y1="86842" x2="75817" y2="86842"/>
                        <a14:foregroundMark x1="83333" y1="88816" x2="83333" y2="88816"/>
                        <a14:foregroundMark x1="83660" y1="93421" x2="83660" y2="93421"/>
                        <a14:foregroundMark x1="83333" y1="95395" x2="83333" y2="96053"/>
                        <a14:foregroundMark x1="84314" y1="90132" x2="84314" y2="90132"/>
                        <a14:foregroundMark x1="84641" y1="89474" x2="84641" y2="89474"/>
                        <a14:foregroundMark x1="84641" y1="88158" x2="84641" y2="88158"/>
                        <a14:foregroundMark x1="90523" y1="34868" x2="90523" y2="33553"/>
                        <a14:foregroundMark x1="90523" y1="25658" x2="90523" y2="25000"/>
                        <a14:foregroundMark x1="87908" y1="24342" x2="87908" y2="24342"/>
                        <a14:foregroundMark x1="85948" y1="22368" x2="85948" y2="22368"/>
                        <a14:foregroundMark x1="83007" y1="19737" x2="83007" y2="19737"/>
                        <a14:foregroundMark x1="81699" y1="18421" x2="81699" y2="18421"/>
                        <a14:foregroundMark x1="78105" y1="15789" x2="78105" y2="15789"/>
                        <a14:foregroundMark x1="77124" y1="15132" x2="77124" y2="15132"/>
                        <a14:foregroundMark x1="83987" y1="18421" x2="83987" y2="18421"/>
                        <a14:foregroundMark x1="84641" y1="20395" x2="88889" y2="23684"/>
                        <a14:foregroundMark x1="89542" y1="26316" x2="91830" y2="32895"/>
                        <a14:foregroundMark x1="89869" y1="26974" x2="87255" y2="34211"/>
                        <a14:foregroundMark x1="85621" y1="36184" x2="81373" y2="39474"/>
                        <a14:foregroundMark x1="85621" y1="32895" x2="76144" y2="43421"/>
                        <a14:foregroundMark x1="90523" y1="36184" x2="89542" y2="58553"/>
                        <a14:foregroundMark x1="94118" y1="34868" x2="97059" y2="44737"/>
                        <a14:foregroundMark x1="95098" y1="29605" x2="94444" y2="21053"/>
                        <a14:foregroundMark x1="94118" y1="18421" x2="94118" y2="15789"/>
                        <a14:foregroundMark x1="89869" y1="16447" x2="87582" y2="8553"/>
                        <a14:foregroundMark x1="90196" y1="12500" x2="85294" y2="3289"/>
                        <a14:foregroundMark x1="84641" y1="2632" x2="84641" y2="2632"/>
                        <a14:foregroundMark x1="86928" y1="11842" x2="86928" y2="11842"/>
                        <a14:foregroundMark x1="74837" y1="13816" x2="74837" y2="13816"/>
                        <a14:foregroundMark x1="96078" y1="19737" x2="96078" y2="19737"/>
                        <a14:foregroundMark x1="98039" y1="15789" x2="98039" y2="15789"/>
                        <a14:foregroundMark x1="99020" y1="13158" x2="99020" y2="13158"/>
                        <a14:foregroundMark x1="99020" y1="12500" x2="99020" y2="12500"/>
                        <a14:foregroundMark x1="97059" y1="17763" x2="97059" y2="17763"/>
                        <a14:foregroundMark x1="96078" y1="19079" x2="96078" y2="19079"/>
                        <a14:foregroundMark x1="73856" y1="12500" x2="73856" y2="12500"/>
                        <a14:foregroundMark x1="73203" y1="12500" x2="73203" y2="12500"/>
                        <a14:foregroundMark x1="72549" y1="13158" x2="72549" y2="13158"/>
                        <a14:foregroundMark x1="75163" y1="13816" x2="75163" y2="13816"/>
                        <a14:foregroundMark x1="87908" y1="65132" x2="87908" y2="65132"/>
                        <a14:foregroundMark x1="87908" y1="65789" x2="87908" y2="65789"/>
                        <a14:foregroundMark x1="87582" y1="66447" x2="87582" y2="66447"/>
                        <a14:foregroundMark x1="72549" y1="45395" x2="72549" y2="45395"/>
                        <a14:foregroundMark x1="75490" y1="45395" x2="75490" y2="45395"/>
                        <a14:foregroundMark x1="80392" y1="34211" x2="80719" y2="33553"/>
                        <a14:foregroundMark x1="99346" y1="50658" x2="99346" y2="50658"/>
                        <a14:foregroundMark x1="99020" y1="49342" x2="99020" y2="49342"/>
                        <a14:foregroundMark x1="97712" y1="48684" x2="97712" y2="48684"/>
                        <a14:foregroundMark x1="94444" y1="41447" x2="94444" y2="41447"/>
                        <a14:foregroundMark x1="79085" y1="89474" x2="79085" y2="89474"/>
                        <a14:backgroundMark x1="64052" y1="77632" x2="64052" y2="77632"/>
                        <a14:backgroundMark x1="62092" y1="78289" x2="62092" y2="78289"/>
                        <a14:backgroundMark x1="61765" y1="78947" x2="61765" y2="78947"/>
                        <a14:backgroundMark x1="60458" y1="77632" x2="60458" y2="77632"/>
                        <a14:backgroundMark x1="66013" y1="78947" x2="66013" y2="78947"/>
                        <a14:backgroundMark x1="68954" y1="78289" x2="68954" y2="78289"/>
                        <a14:backgroundMark x1="69935" y1="78289" x2="69935" y2="78289"/>
                        <a14:backgroundMark x1="55882" y1="81579" x2="55882" y2="81579"/>
                        <a14:backgroundMark x1="51961" y1="82237" x2="51961" y2="82237"/>
                        <a14:backgroundMark x1="48693" y1="82237" x2="48693" y2="82237"/>
                        <a14:backgroundMark x1="47712" y1="81579" x2="47712" y2="81579"/>
                        <a14:backgroundMark x1="73529" y1="82237" x2="73529" y2="82237"/>
                        <a14:backgroundMark x1="76797" y1="83553" x2="76797" y2="83553"/>
                        <a14:backgroundMark x1="83333" y1="85526" x2="83333" y2="85526"/>
                        <a14:backgroundMark x1="74183" y1="98026" x2="74183" y2="98026"/>
                        <a14:backgroundMark x1="72222" y1="98026" x2="72222" y2="98026"/>
                        <a14:backgroundMark x1="69935" y1="98026" x2="69935" y2="98026"/>
                        <a14:backgroundMark x1="66340" y1="98026" x2="66340" y2="98026"/>
                        <a14:backgroundMark x1="64379" y1="98684" x2="64379" y2="98684"/>
                        <a14:backgroundMark x1="49020" y1="96053" x2="49020" y2="96053"/>
                        <a14:backgroundMark x1="48366" y1="98026" x2="48366" y2="98026"/>
                        <a14:backgroundMark x1="50654" y1="98026" x2="50654" y2="98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55" y="864254"/>
            <a:ext cx="3322005" cy="164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U온라인에 대한 이미지 검색결과">
            <a:extLst>
              <a:ext uri="{FF2B5EF4-FFF2-40B4-BE49-F238E27FC236}">
                <a16:creationId xmlns="" xmlns:a16="http://schemas.microsoft.com/office/drawing/2014/main" id="{89B2AEFD-8F02-4369-8756-A1ECA95FD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48" y="2840971"/>
            <a:ext cx="3182712" cy="166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68BD574-4953-4662-988C-6A38787C30AA}"/>
              </a:ext>
            </a:extLst>
          </p:cNvPr>
          <p:cNvGrpSpPr/>
          <p:nvPr/>
        </p:nvGrpSpPr>
        <p:grpSpPr>
          <a:xfrm>
            <a:off x="1282600" y="1817686"/>
            <a:ext cx="4612160" cy="2410240"/>
            <a:chOff x="1282600" y="1817686"/>
            <a:chExt cx="4612160" cy="241024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6ECA81C-A4D0-431C-AD56-C4526D6D5362}"/>
                </a:ext>
              </a:extLst>
            </p:cNvPr>
            <p:cNvSpPr txBox="1"/>
            <p:nvPr/>
          </p:nvSpPr>
          <p:spPr>
            <a:xfrm>
              <a:off x="1302209" y="1817686"/>
              <a:ext cx="39934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한국 게임</a:t>
              </a:r>
              <a:r>
                <a:rPr lang="en-US" altLang="ko-KR" dirty="0"/>
                <a:t>, </a:t>
              </a:r>
              <a:r>
                <a:rPr lang="ko-KR" altLang="en-US" dirty="0"/>
                <a:t>해외 게이머들 사이에서 호평을 받다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CBA7D61D-CF41-4708-A9AE-2F9D3CF2FCE8}"/>
                </a:ext>
              </a:extLst>
            </p:cNvPr>
            <p:cNvSpPr txBox="1"/>
            <p:nvPr/>
          </p:nvSpPr>
          <p:spPr>
            <a:xfrm>
              <a:off x="1282600" y="2508248"/>
              <a:ext cx="4612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정성들인 현지화 패치로 해외에서도 장수게임으로 등극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90836BF5-1B7D-4480-BE48-0F92E3448DF3}"/>
                </a:ext>
              </a:extLst>
            </p:cNvPr>
            <p:cNvSpPr txBox="1"/>
            <p:nvPr/>
          </p:nvSpPr>
          <p:spPr>
            <a:xfrm>
              <a:off x="1302209" y="3198810"/>
              <a:ext cx="21291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게임에는 국적이 없어요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D5F98B0-7946-484D-A4AD-99D572CD3F2F}"/>
                </a:ext>
              </a:extLst>
            </p:cNvPr>
            <p:cNvSpPr txBox="1"/>
            <p:nvPr/>
          </p:nvSpPr>
          <p:spPr>
            <a:xfrm>
              <a:off x="1302209" y="3889372"/>
              <a:ext cx="3466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거대 자본의 가진 대형 개발사</a:t>
              </a:r>
              <a:r>
                <a:rPr lang="ko-KR" altLang="en-US" dirty="0"/>
                <a:t>의 등장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28F46137-A2B1-4EE9-8E86-E3AAA33FED78}"/>
              </a:ext>
            </a:extLst>
          </p:cNvPr>
          <p:cNvGrpSpPr/>
          <p:nvPr/>
        </p:nvGrpSpPr>
        <p:grpSpPr>
          <a:xfrm>
            <a:off x="1028700" y="495491"/>
            <a:ext cx="2454518" cy="677109"/>
            <a:chOff x="1028700" y="562166"/>
            <a:chExt cx="2454518" cy="677109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DB48A6E-14E5-40D1-BA81-60F3A41C352E}"/>
                </a:ext>
              </a:extLst>
            </p:cNvPr>
            <p:cNvSpPr txBox="1"/>
            <p:nvPr/>
          </p:nvSpPr>
          <p:spPr>
            <a:xfrm>
              <a:off x="1028700" y="562166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 dirty="0"/>
                <a:t>한국 게임 시장의 발전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AD78653-3F67-45D2-82F3-D23A131AAC09}"/>
                </a:ext>
              </a:extLst>
            </p:cNvPr>
            <p:cNvSpPr txBox="1"/>
            <p:nvPr/>
          </p:nvSpPr>
          <p:spPr>
            <a:xfrm>
              <a:off x="1123950" y="931498"/>
              <a:ext cx="22284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: </a:t>
              </a:r>
              <a:r>
                <a:rPr lang="ko-KR" altLang="en-US" dirty="0"/>
                <a:t>해외 게임 시장에서 호평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80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/>
          <p:nvPr/>
        </p:nvSpPr>
        <p:spPr>
          <a:xfrm>
            <a:off x="1691680" y="2089210"/>
            <a:ext cx="864000" cy="936000"/>
          </a:xfrm>
          <a:prstGeom prst="ellipse">
            <a:avLst/>
          </a:prstGeom>
          <a:solidFill>
            <a:srgbClr val="FF3B3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2A53F1F-7568-4E9B-AAEB-00605084BFC9}"/>
              </a:ext>
            </a:extLst>
          </p:cNvPr>
          <p:cNvSpPr txBox="1"/>
          <p:nvPr/>
        </p:nvSpPr>
        <p:spPr>
          <a:xfrm>
            <a:off x="2855023" y="2156251"/>
            <a:ext cx="343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게임의 문화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704</Words>
  <Application>Microsoft Office PowerPoint</Application>
  <PresentationFormat>화면 슬라이드 쇼(16:9)</PresentationFormat>
  <Paragraphs>158</Paragraphs>
  <Slides>36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게임의 가치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게임의 가치</dc:title>
  <dc:creator>FullName</dc:creator>
  <cp:lastModifiedBy>FullName</cp:lastModifiedBy>
  <cp:revision>45</cp:revision>
  <dcterms:created xsi:type="dcterms:W3CDTF">2019-08-21T00:34:25Z</dcterms:created>
  <dcterms:modified xsi:type="dcterms:W3CDTF">2019-08-22T02:27:09Z</dcterms:modified>
</cp:coreProperties>
</file>